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32"/>
  </p:notesMasterIdLst>
  <p:sldIdLst>
    <p:sldId id="256" r:id="rId2"/>
    <p:sldId id="257" r:id="rId3"/>
    <p:sldId id="258" r:id="rId4"/>
    <p:sldId id="293" r:id="rId5"/>
    <p:sldId id="260" r:id="rId6"/>
    <p:sldId id="273" r:id="rId7"/>
    <p:sldId id="275" r:id="rId8"/>
    <p:sldId id="272" r:id="rId9"/>
    <p:sldId id="294" r:id="rId10"/>
    <p:sldId id="295" r:id="rId11"/>
    <p:sldId id="270" r:id="rId12"/>
    <p:sldId id="271" r:id="rId13"/>
    <p:sldId id="261" r:id="rId14"/>
    <p:sldId id="267" r:id="rId15"/>
    <p:sldId id="268" r:id="rId16"/>
    <p:sldId id="290" r:id="rId17"/>
    <p:sldId id="282" r:id="rId18"/>
    <p:sldId id="274" r:id="rId19"/>
    <p:sldId id="281" r:id="rId20"/>
    <p:sldId id="262" r:id="rId21"/>
    <p:sldId id="291" r:id="rId22"/>
    <p:sldId id="263" r:id="rId23"/>
    <p:sldId id="292" r:id="rId24"/>
    <p:sldId id="269" r:id="rId25"/>
    <p:sldId id="277" r:id="rId26"/>
    <p:sldId id="278" r:id="rId27"/>
    <p:sldId id="279" r:id="rId28"/>
    <p:sldId id="259" r:id="rId29"/>
    <p:sldId id="280" r:id="rId30"/>
    <p:sldId id="265" r:id="rId31"/>
  </p:sldIdLst>
  <p:sldSz cx="9144000" cy="6858000" type="screen4x3"/>
  <p:notesSz cx="6858000" cy="9144000"/>
  <p:defaultTextStyle>
    <a:defPPr>
      <a:defRPr lang="da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029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196" autoAdjust="0"/>
    <p:restoredTop sz="94599" autoAdjust="0"/>
  </p:normalViewPr>
  <p:slideViewPr>
    <p:cSldViewPr snapToGrid="0">
      <p:cViewPr varScale="1">
        <p:scale>
          <a:sx n="125" d="100"/>
          <a:sy n="125" d="100"/>
        </p:scale>
        <p:origin x="116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D00B78-7C4A-439A-9265-7B1BCB3B8B01}" type="datetimeFigureOut">
              <a:rPr lang="da-DK" smtClean="0"/>
              <a:t>17-04-2015</a:t>
            </a:fld>
            <a:endParaRPr lang="da-DK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a-DK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a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04E7D0-5D5B-4A4A-9557-3C1A504DC917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0212396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04E7D0-5D5B-4A4A-9557-3C1A504DC917}" type="slidenum">
              <a:rPr lang="da-DK" smtClean="0"/>
              <a:t>12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338655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101590-9CE4-4EF8-9BF9-35B0A52DA51E}" type="datetime1">
              <a:rPr lang="da-DK" smtClean="0"/>
              <a:t>17-04-2015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096AD2-D1B6-4083-BE8B-68BA89872E41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728920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9D70B-DE3C-4952-84E3-E19D32FDB898}" type="datetime1">
              <a:rPr lang="da-DK" smtClean="0"/>
              <a:t>17-04-2015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096AD2-D1B6-4083-BE8B-68BA89872E41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979231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62E29-C43C-4115-9FBB-C0E3C422A94D}" type="datetime1">
              <a:rPr lang="da-DK" smtClean="0"/>
              <a:t>17-04-2015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096AD2-D1B6-4083-BE8B-68BA89872E41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0479685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93430-0E7E-4905-88B2-42DC5DFF77D9}" type="datetime1">
              <a:rPr lang="da-DK" smtClean="0"/>
              <a:t>17-04-2015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096AD2-D1B6-4083-BE8B-68BA89872E41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7425968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1E16E-E66F-4BC9-ABBE-7E28D750DCDE}" type="datetime1">
              <a:rPr lang="da-DK" smtClean="0"/>
              <a:t>17-04-2015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096AD2-D1B6-4083-BE8B-68BA89872E41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9795676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84B34A-1431-4A6A-8EB8-2D8B994BC179}" type="datetime1">
              <a:rPr lang="da-DK" smtClean="0"/>
              <a:t>17-04-2015</a:t>
            </a:fld>
            <a:endParaRPr lang="da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096AD2-D1B6-4083-BE8B-68BA89872E41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5300162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B2393-7A24-4830-9370-DB31EFE3242C}" type="datetime1">
              <a:rPr lang="da-DK" smtClean="0"/>
              <a:t>17-04-2015</a:t>
            </a:fld>
            <a:endParaRPr lang="da-DK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096AD2-D1B6-4083-BE8B-68BA89872E41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078206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5E1CB-E32A-496F-93A5-5398FE2D38CE}" type="datetime1">
              <a:rPr lang="da-DK" smtClean="0"/>
              <a:t>17-04-2015</a:t>
            </a:fld>
            <a:endParaRPr lang="da-DK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096AD2-D1B6-4083-BE8B-68BA89872E41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5098423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8A678D-8FE8-4358-92FA-C464589A3C5B}" type="datetime1">
              <a:rPr lang="da-DK" smtClean="0"/>
              <a:t>17-04-2015</a:t>
            </a:fld>
            <a:endParaRPr lang="da-DK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096AD2-D1B6-4083-BE8B-68BA89872E41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5890169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B0D3B1-7B0A-49B4-BCCD-0D9303748FE8}" type="datetime1">
              <a:rPr lang="da-DK" smtClean="0"/>
              <a:t>17-04-2015</a:t>
            </a:fld>
            <a:endParaRPr lang="da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096AD2-D1B6-4083-BE8B-68BA89872E41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5608888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C702D-1262-4048-9F9C-F56931C371CA}" type="datetime1">
              <a:rPr lang="da-DK" smtClean="0"/>
              <a:t>17-04-2015</a:t>
            </a:fld>
            <a:endParaRPr lang="da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096AD2-D1B6-4083-BE8B-68BA89872E41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922550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7B10FF-D314-434D-BE96-C75A3F4F8DA7}" type="datetime1">
              <a:rPr lang="da-DK" smtClean="0"/>
              <a:t>17-04-2015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096AD2-D1B6-4083-BE8B-68BA89872E41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259784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1107831" y="723076"/>
            <a:ext cx="11359662" cy="5290862"/>
          </a:xfrm>
          <a:prstGeom prst="rect">
            <a:avLst/>
          </a:prstGeom>
          <a:solidFill>
            <a:srgbClr val="10294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96519" y="2057401"/>
            <a:ext cx="6858000" cy="1241822"/>
          </a:xfrm>
        </p:spPr>
        <p:txBody>
          <a:bodyPr>
            <a:noAutofit/>
          </a:bodyPr>
          <a:lstStyle/>
          <a:p>
            <a:pPr algn="l">
              <a:lnSpc>
                <a:spcPct val="120000"/>
              </a:lnSpc>
            </a:pPr>
            <a:r>
              <a:rPr lang="da-DK" sz="1200" dirty="0" smtClean="0">
                <a:solidFill>
                  <a:schemeClr val="bg1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Henrik Klarup og Rasmus L. Christensen</a:t>
            </a:r>
            <a:br>
              <a:rPr lang="da-DK" sz="1200" dirty="0" smtClean="0">
                <a:solidFill>
                  <a:schemeClr val="bg1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</a:br>
            <a:r>
              <a:rPr lang="da-DK" sz="1200" dirty="0" smtClean="0">
                <a:solidFill>
                  <a:schemeClr val="bg1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Borean Innovation A/S</a:t>
            </a:r>
            <a:br>
              <a:rPr lang="da-DK" sz="1200" dirty="0" smtClean="0">
                <a:solidFill>
                  <a:schemeClr val="bg1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</a:br>
            <a:r>
              <a:rPr lang="da-DK" sz="1200" dirty="0" smtClean="0">
                <a:solidFill>
                  <a:schemeClr val="bg1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20/4 – 2015, Aalborg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746" y="1077103"/>
            <a:ext cx="4650540" cy="1015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971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3169" y="430667"/>
            <a:ext cx="3405286" cy="589056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316" y="148280"/>
            <a:ext cx="4968853" cy="282842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374" y="3171039"/>
            <a:ext cx="4636211" cy="3150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830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b="1" dirty="0" smtClean="0"/>
              <a:t>produkt (</a:t>
            </a:r>
            <a:r>
              <a:rPr lang="da-DK" b="1" dirty="0" err="1" smtClean="0"/>
              <a:t>ver</a:t>
            </a:r>
            <a:r>
              <a:rPr lang="da-DK" b="1" dirty="0" smtClean="0"/>
              <a:t>. </a:t>
            </a:r>
            <a:r>
              <a:rPr lang="da-DK" b="1" dirty="0"/>
              <a:t>1</a:t>
            </a:r>
            <a:r>
              <a:rPr lang="da-DK" b="1" dirty="0" smtClean="0"/>
              <a:t>).</a:t>
            </a:r>
            <a:r>
              <a:rPr lang="da-DK" b="1" dirty="0"/>
              <a:t/>
            </a:r>
            <a:br>
              <a:rPr lang="da-DK" b="1" dirty="0"/>
            </a:br>
            <a:r>
              <a:rPr lang="da-DK" sz="2000" b="1" dirty="0" smtClean="0"/>
              <a:t>informationsplatform</a:t>
            </a:r>
            <a:endParaRPr lang="da-DK" sz="20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a-DK" sz="2000" dirty="0" smtClean="0"/>
              <a:t>Fiskere og Opkøbere:</a:t>
            </a:r>
          </a:p>
          <a:p>
            <a:pPr lvl="1"/>
            <a:r>
              <a:rPr lang="da-DK" sz="1600" dirty="0" smtClean="0"/>
              <a:t>Fast pris på 200 euro/måned for pris service.</a:t>
            </a:r>
          </a:p>
          <a:p>
            <a:pPr lvl="1"/>
            <a:r>
              <a:rPr lang="da-DK" sz="1600" dirty="0" smtClean="0"/>
              <a:t>Oprettelses gebyr på 500 euro.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096AD2-D1B6-4083-BE8B-68BA89872E41}" type="slidenum">
              <a:rPr lang="da-DK" smtClean="0"/>
              <a:t>11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148211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b="1" dirty="0" smtClean="0"/>
              <a:t>produkt (</a:t>
            </a:r>
            <a:r>
              <a:rPr lang="da-DK" b="1" dirty="0" err="1" smtClean="0"/>
              <a:t>ver</a:t>
            </a:r>
            <a:r>
              <a:rPr lang="da-DK" b="1" dirty="0" smtClean="0"/>
              <a:t>. 2</a:t>
            </a:r>
            <a:r>
              <a:rPr lang="da-DK" b="1" dirty="0" smtClean="0"/>
              <a:t>).</a:t>
            </a:r>
            <a:r>
              <a:rPr lang="da-DK" b="1" dirty="0" smtClean="0"/>
              <a:t/>
            </a:r>
            <a:br>
              <a:rPr lang="da-DK" b="1" dirty="0" smtClean="0"/>
            </a:br>
            <a:r>
              <a:rPr lang="da-DK" sz="2000" b="1" dirty="0" smtClean="0"/>
              <a:t>handels- og auktionsplatform</a:t>
            </a:r>
            <a:endParaRPr lang="da-DK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a-DK" sz="2000" dirty="0" smtClean="0"/>
              <a:t>Fiskere:</a:t>
            </a:r>
          </a:p>
          <a:p>
            <a:pPr lvl="1"/>
            <a:r>
              <a:rPr lang="da-DK" sz="1600" dirty="0" smtClean="0"/>
              <a:t>Fast pris på 200 euro/måned for pris service.</a:t>
            </a:r>
          </a:p>
          <a:p>
            <a:pPr lvl="1"/>
            <a:r>
              <a:rPr lang="da-DK" sz="1600" dirty="0" smtClean="0"/>
              <a:t>Oprettelses </a:t>
            </a:r>
            <a:r>
              <a:rPr lang="da-DK" sz="1600" dirty="0" smtClean="0"/>
              <a:t>gebyr på 500 euro. </a:t>
            </a:r>
          </a:p>
          <a:p>
            <a:endParaRPr lang="da-DK" sz="2000" dirty="0"/>
          </a:p>
          <a:p>
            <a:r>
              <a:rPr lang="da-DK" sz="2000" dirty="0" smtClean="0"/>
              <a:t>Opkøbere:</a:t>
            </a:r>
          </a:p>
          <a:p>
            <a:pPr lvl="1"/>
            <a:r>
              <a:rPr lang="da-DK" sz="1600" dirty="0" smtClean="0"/>
              <a:t>Fast pris på X euro/måned.</a:t>
            </a:r>
          </a:p>
          <a:p>
            <a:pPr lvl="1"/>
            <a:r>
              <a:rPr lang="da-DK" sz="1600" dirty="0" smtClean="0"/>
              <a:t>Procentdel af Salg.</a:t>
            </a:r>
          </a:p>
          <a:p>
            <a:pPr lvl="1"/>
            <a:r>
              <a:rPr lang="da-DK" sz="1600" dirty="0" smtClean="0"/>
              <a:t>Oprettelsesgebyr på X euro. </a:t>
            </a:r>
          </a:p>
          <a:p>
            <a:endParaRPr lang="da-DK" sz="2000" dirty="0"/>
          </a:p>
          <a:p>
            <a:r>
              <a:rPr lang="da-DK" sz="2000" dirty="0" smtClean="0"/>
              <a:t>Statistik Virksomhed (data salg):</a:t>
            </a:r>
          </a:p>
          <a:p>
            <a:pPr lvl="1"/>
            <a:r>
              <a:rPr lang="da-DK" sz="1600" dirty="0" smtClean="0"/>
              <a:t>Pris baseres på produkt de ønsker. </a:t>
            </a:r>
          </a:p>
          <a:p>
            <a:pPr lvl="1"/>
            <a:r>
              <a:rPr lang="da-DK" sz="1600" dirty="0" smtClean="0"/>
              <a:t>Månedlig betaling for data. </a:t>
            </a:r>
            <a:endParaRPr lang="da-DK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096AD2-D1B6-4083-BE8B-68BA89872E41}" type="slidenum">
              <a:rPr lang="da-DK" smtClean="0"/>
              <a:t>12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65282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Straight Connector 39"/>
          <p:cNvCxnSpPr/>
          <p:nvPr/>
        </p:nvCxnSpPr>
        <p:spPr>
          <a:xfrm>
            <a:off x="284309" y="2641769"/>
            <a:ext cx="2197634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b="1" dirty="0" err="1" smtClean="0"/>
              <a:t>road-map</a:t>
            </a:r>
            <a:r>
              <a:rPr lang="da-DK" b="1" dirty="0"/>
              <a:t> </a:t>
            </a:r>
            <a:r>
              <a:rPr lang="da-DK" b="1" dirty="0" smtClean="0"/>
              <a:t>(trin 1</a:t>
            </a:r>
            <a:r>
              <a:rPr lang="da-DK" b="1" dirty="0" smtClean="0"/>
              <a:t>).</a:t>
            </a:r>
            <a:endParaRPr lang="da-DK" b="1" dirty="0"/>
          </a:p>
        </p:txBody>
      </p:sp>
      <p:sp>
        <p:nvSpPr>
          <p:cNvPr id="4" name="Rounded Rectangle 3"/>
          <p:cNvSpPr/>
          <p:nvPr/>
        </p:nvSpPr>
        <p:spPr>
          <a:xfrm>
            <a:off x="2320290" y="2017031"/>
            <a:ext cx="2132135" cy="545123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dirty="0" err="1" smtClean="0"/>
              <a:t>Proof</a:t>
            </a:r>
            <a:r>
              <a:rPr lang="da-DK" dirty="0" smtClean="0"/>
              <a:t> of </a:t>
            </a:r>
            <a:r>
              <a:rPr lang="da-DK" dirty="0" err="1" smtClean="0"/>
              <a:t>Concept</a:t>
            </a:r>
            <a:endParaRPr lang="da-DK" dirty="0"/>
          </a:p>
        </p:txBody>
      </p:sp>
      <p:sp>
        <p:nvSpPr>
          <p:cNvPr id="5" name="Rounded Rectangle 4"/>
          <p:cNvSpPr/>
          <p:nvPr/>
        </p:nvSpPr>
        <p:spPr>
          <a:xfrm>
            <a:off x="3255206" y="2741661"/>
            <a:ext cx="2132135" cy="545123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1500" dirty="0" smtClean="0"/>
              <a:t>Omskrivning og Optimering</a:t>
            </a:r>
            <a:endParaRPr lang="da-DK" sz="1500" dirty="0"/>
          </a:p>
        </p:txBody>
      </p:sp>
      <p:sp>
        <p:nvSpPr>
          <p:cNvPr id="6" name="Rounded Rectangle 5"/>
          <p:cNvSpPr/>
          <p:nvPr/>
        </p:nvSpPr>
        <p:spPr>
          <a:xfrm>
            <a:off x="3255205" y="3458594"/>
            <a:ext cx="2132135" cy="545123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1500" dirty="0" smtClean="0"/>
              <a:t>Flere Havne</a:t>
            </a:r>
            <a:endParaRPr lang="da-DK" sz="1500" dirty="0"/>
          </a:p>
        </p:txBody>
      </p:sp>
      <p:sp>
        <p:nvSpPr>
          <p:cNvPr id="7" name="Rounded Rectangle 6"/>
          <p:cNvSpPr/>
          <p:nvPr/>
        </p:nvSpPr>
        <p:spPr>
          <a:xfrm>
            <a:off x="3255205" y="4183224"/>
            <a:ext cx="2132135" cy="545123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1500" dirty="0" smtClean="0"/>
              <a:t>”</a:t>
            </a:r>
            <a:r>
              <a:rPr lang="da-DK" sz="1500" dirty="0" err="1" smtClean="0"/>
              <a:t>kr</a:t>
            </a:r>
            <a:r>
              <a:rPr lang="da-DK" sz="1500" dirty="0" smtClean="0"/>
              <a:t>/kg”</a:t>
            </a:r>
            <a:endParaRPr lang="da-DK" sz="1500" dirty="0"/>
          </a:p>
        </p:txBody>
      </p:sp>
      <p:sp>
        <p:nvSpPr>
          <p:cNvPr id="8" name="Rounded Rectangle 7"/>
          <p:cNvSpPr/>
          <p:nvPr/>
        </p:nvSpPr>
        <p:spPr>
          <a:xfrm>
            <a:off x="3255204" y="4907854"/>
            <a:ext cx="2132135" cy="545123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1500" dirty="0" smtClean="0"/>
              <a:t>Brændstofpriser</a:t>
            </a:r>
            <a:endParaRPr lang="da-DK" sz="1500" dirty="0"/>
          </a:p>
        </p:txBody>
      </p:sp>
      <p:sp>
        <p:nvSpPr>
          <p:cNvPr id="9" name="Rounded Rectangle 8"/>
          <p:cNvSpPr/>
          <p:nvPr/>
        </p:nvSpPr>
        <p:spPr>
          <a:xfrm>
            <a:off x="3255204" y="5624787"/>
            <a:ext cx="2132135" cy="545123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1500" dirty="0" smtClean="0"/>
              <a:t>Distance Algoritme</a:t>
            </a:r>
            <a:endParaRPr lang="da-DK" sz="1500" dirty="0"/>
          </a:p>
        </p:txBody>
      </p:sp>
      <p:cxnSp>
        <p:nvCxnSpPr>
          <p:cNvPr id="13" name="Straight Connector 12"/>
          <p:cNvCxnSpPr/>
          <p:nvPr/>
        </p:nvCxnSpPr>
        <p:spPr>
          <a:xfrm>
            <a:off x="2658794" y="2562154"/>
            <a:ext cx="0" cy="3335194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endCxn id="5" idx="1"/>
          </p:cNvCxnSpPr>
          <p:nvPr/>
        </p:nvCxnSpPr>
        <p:spPr>
          <a:xfrm>
            <a:off x="2667586" y="3014222"/>
            <a:ext cx="587620" cy="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2658794" y="3736458"/>
            <a:ext cx="587620" cy="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2667586" y="4463480"/>
            <a:ext cx="587620" cy="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2667586" y="5169776"/>
            <a:ext cx="587620" cy="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2658794" y="5897348"/>
            <a:ext cx="587620" cy="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7013172" y="1700668"/>
            <a:ext cx="100380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500" dirty="0" smtClean="0"/>
              <a:t>1/1-2016:</a:t>
            </a:r>
            <a:endParaRPr lang="da-DK" sz="1500" dirty="0"/>
          </a:p>
        </p:txBody>
      </p:sp>
      <p:cxnSp>
        <p:nvCxnSpPr>
          <p:cNvPr id="29" name="Straight Arrow Connector 28"/>
          <p:cNvCxnSpPr>
            <a:endCxn id="28" idx="1"/>
          </p:cNvCxnSpPr>
          <p:nvPr/>
        </p:nvCxnSpPr>
        <p:spPr>
          <a:xfrm>
            <a:off x="4452425" y="2289591"/>
            <a:ext cx="1996581" cy="1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3146548" y="1675941"/>
            <a:ext cx="47961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500" dirty="0" smtClean="0"/>
              <a:t>Nu:</a:t>
            </a:r>
            <a:endParaRPr lang="da-DK" sz="1500" dirty="0"/>
          </a:p>
        </p:txBody>
      </p:sp>
      <p:sp>
        <p:nvSpPr>
          <p:cNvPr id="34" name="Rounded Rectangle 33"/>
          <p:cNvSpPr/>
          <p:nvPr/>
        </p:nvSpPr>
        <p:spPr>
          <a:xfrm rot="5400000">
            <a:off x="3840814" y="3824311"/>
            <a:ext cx="4146078" cy="545123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1500" dirty="0" err="1" smtClean="0"/>
              <a:t>Proof</a:t>
            </a:r>
            <a:r>
              <a:rPr lang="da-DK" sz="1500" dirty="0" smtClean="0"/>
              <a:t> of Business / Test + Debugging</a:t>
            </a:r>
            <a:endParaRPr lang="da-DK" sz="1500" dirty="0"/>
          </a:p>
        </p:txBody>
      </p:sp>
      <p:sp>
        <p:nvSpPr>
          <p:cNvPr id="35" name="TextBox 34"/>
          <p:cNvSpPr txBox="1"/>
          <p:nvPr/>
        </p:nvSpPr>
        <p:spPr>
          <a:xfrm>
            <a:off x="5359855" y="1693864"/>
            <a:ext cx="110799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500" dirty="0" smtClean="0"/>
              <a:t>1/10-2015:</a:t>
            </a:r>
            <a:endParaRPr lang="da-DK" sz="1500" dirty="0"/>
          </a:p>
        </p:txBody>
      </p:sp>
      <p:cxnSp>
        <p:nvCxnSpPr>
          <p:cNvPr id="36" name="Straight Arrow Connector 35"/>
          <p:cNvCxnSpPr/>
          <p:nvPr/>
        </p:nvCxnSpPr>
        <p:spPr>
          <a:xfrm>
            <a:off x="7517059" y="2304338"/>
            <a:ext cx="1996581" cy="1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6449006" y="2017030"/>
            <a:ext cx="2132135" cy="545123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dirty="0" err="1" smtClean="0"/>
              <a:t>Proof</a:t>
            </a:r>
            <a:r>
              <a:rPr lang="da-DK" dirty="0" smtClean="0"/>
              <a:t> of </a:t>
            </a:r>
            <a:r>
              <a:rPr lang="da-DK" dirty="0" err="1" smtClean="0"/>
              <a:t>Scale</a:t>
            </a:r>
            <a:endParaRPr lang="da-DK" dirty="0"/>
          </a:p>
        </p:txBody>
      </p:sp>
      <p:sp>
        <p:nvSpPr>
          <p:cNvPr id="37" name="TextBox 36"/>
          <p:cNvSpPr txBox="1"/>
          <p:nvPr/>
        </p:nvSpPr>
        <p:spPr>
          <a:xfrm>
            <a:off x="212553" y="2104925"/>
            <a:ext cx="15616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 smtClean="0"/>
              <a:t>Main Pipeline</a:t>
            </a:r>
            <a:endParaRPr lang="da-DK" dirty="0"/>
          </a:p>
        </p:txBody>
      </p:sp>
      <p:sp>
        <p:nvSpPr>
          <p:cNvPr id="38" name="TextBox 37"/>
          <p:cNvSpPr txBox="1"/>
          <p:nvPr/>
        </p:nvSpPr>
        <p:spPr>
          <a:xfrm>
            <a:off x="212552" y="2829556"/>
            <a:ext cx="1539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 smtClean="0"/>
              <a:t>Sub Pipelines</a:t>
            </a:r>
            <a:endParaRPr lang="da-DK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096AD2-D1B6-4083-BE8B-68BA89872E41}" type="slidenum">
              <a:rPr lang="da-DK" smtClean="0"/>
              <a:t>13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638933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" name="Straight Connector 70"/>
          <p:cNvCxnSpPr/>
          <p:nvPr/>
        </p:nvCxnSpPr>
        <p:spPr>
          <a:xfrm>
            <a:off x="4219671" y="2151529"/>
            <a:ext cx="0" cy="4015208"/>
          </a:xfrm>
          <a:prstGeom prst="line">
            <a:avLst/>
          </a:prstGeom>
          <a:ln w="25400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b="1" dirty="0" err="1" smtClean="0"/>
              <a:t>road-map</a:t>
            </a:r>
            <a:r>
              <a:rPr lang="da-DK" b="1" dirty="0"/>
              <a:t> </a:t>
            </a:r>
            <a:r>
              <a:rPr lang="da-DK" b="1" dirty="0" smtClean="0"/>
              <a:t>(trin 2</a:t>
            </a:r>
            <a:r>
              <a:rPr lang="da-DK" b="1" dirty="0" smtClean="0"/>
              <a:t>).</a:t>
            </a:r>
            <a:endParaRPr lang="da-DK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1727968" y="1697493"/>
            <a:ext cx="100380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500" dirty="0" smtClean="0"/>
              <a:t>1/1-2016:</a:t>
            </a:r>
            <a:endParaRPr lang="da-DK" sz="1500" dirty="0"/>
          </a:p>
        </p:txBody>
      </p:sp>
      <p:sp>
        <p:nvSpPr>
          <p:cNvPr id="28" name="Rounded Rectangle 27"/>
          <p:cNvSpPr/>
          <p:nvPr/>
        </p:nvSpPr>
        <p:spPr>
          <a:xfrm>
            <a:off x="1163802" y="2013855"/>
            <a:ext cx="2132135" cy="545123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dirty="0" err="1" smtClean="0"/>
              <a:t>Proof</a:t>
            </a:r>
            <a:r>
              <a:rPr lang="da-DK" dirty="0" smtClean="0"/>
              <a:t> of </a:t>
            </a:r>
            <a:r>
              <a:rPr lang="da-DK" dirty="0" err="1" smtClean="0"/>
              <a:t>Scale</a:t>
            </a:r>
            <a:endParaRPr lang="da-DK" dirty="0"/>
          </a:p>
        </p:txBody>
      </p:sp>
      <p:cxnSp>
        <p:nvCxnSpPr>
          <p:cNvPr id="29" name="Straight Arrow Connector 28"/>
          <p:cNvCxnSpPr>
            <a:endCxn id="28" idx="1"/>
          </p:cNvCxnSpPr>
          <p:nvPr/>
        </p:nvCxnSpPr>
        <p:spPr>
          <a:xfrm>
            <a:off x="-832779" y="2286416"/>
            <a:ext cx="1996581" cy="1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ounded Rectangle 33"/>
          <p:cNvSpPr/>
          <p:nvPr/>
        </p:nvSpPr>
        <p:spPr>
          <a:xfrm rot="5400000">
            <a:off x="-1508081" y="3821136"/>
            <a:ext cx="4146078" cy="545123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1500" dirty="0" err="1"/>
              <a:t>Proof</a:t>
            </a:r>
            <a:r>
              <a:rPr lang="da-DK" sz="1500" dirty="0"/>
              <a:t> of Business / Test + Debugging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1610" y="1690689"/>
            <a:ext cx="110799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500" dirty="0" smtClean="0"/>
              <a:t>1/10-2015:</a:t>
            </a:r>
            <a:endParaRPr lang="da-DK" sz="1500" dirty="0"/>
          </a:p>
        </p:txBody>
      </p:sp>
      <p:sp>
        <p:nvSpPr>
          <p:cNvPr id="21" name="Rounded Rectangle 20"/>
          <p:cNvSpPr/>
          <p:nvPr/>
        </p:nvSpPr>
        <p:spPr>
          <a:xfrm>
            <a:off x="1163800" y="3016252"/>
            <a:ext cx="2132135" cy="545123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dirty="0" smtClean="0"/>
              <a:t>Handels Platform</a:t>
            </a:r>
            <a:endParaRPr lang="da-DK" dirty="0"/>
          </a:p>
        </p:txBody>
      </p:sp>
      <p:sp>
        <p:nvSpPr>
          <p:cNvPr id="22" name="Rounded Rectangle 21"/>
          <p:cNvSpPr/>
          <p:nvPr/>
        </p:nvSpPr>
        <p:spPr>
          <a:xfrm>
            <a:off x="2826280" y="3746087"/>
            <a:ext cx="2132135" cy="545123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1500" dirty="0" smtClean="0"/>
              <a:t>Krav Specifikation</a:t>
            </a:r>
            <a:endParaRPr lang="da-DK" sz="1500" dirty="0"/>
          </a:p>
        </p:txBody>
      </p:sp>
      <p:sp>
        <p:nvSpPr>
          <p:cNvPr id="23" name="Rounded Rectangle 22"/>
          <p:cNvSpPr/>
          <p:nvPr/>
        </p:nvSpPr>
        <p:spPr>
          <a:xfrm>
            <a:off x="2826279" y="4463020"/>
            <a:ext cx="2132135" cy="545123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1500" dirty="0" smtClean="0"/>
              <a:t>Kunde Analyse</a:t>
            </a:r>
            <a:endParaRPr lang="da-DK" sz="1500" dirty="0"/>
          </a:p>
        </p:txBody>
      </p:sp>
      <p:cxnSp>
        <p:nvCxnSpPr>
          <p:cNvPr id="30" name="Straight Arrow Connector 29"/>
          <p:cNvCxnSpPr>
            <a:endCxn id="22" idx="1"/>
          </p:cNvCxnSpPr>
          <p:nvPr/>
        </p:nvCxnSpPr>
        <p:spPr>
          <a:xfrm>
            <a:off x="2229867" y="4018648"/>
            <a:ext cx="596413" cy="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2229868" y="4740884"/>
            <a:ext cx="587620" cy="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stCxn id="21" idx="2"/>
          </p:cNvCxnSpPr>
          <p:nvPr/>
        </p:nvCxnSpPr>
        <p:spPr>
          <a:xfrm>
            <a:off x="2229868" y="3561375"/>
            <a:ext cx="0" cy="189644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ounded Rectangle 37"/>
          <p:cNvSpPr/>
          <p:nvPr/>
        </p:nvSpPr>
        <p:spPr>
          <a:xfrm>
            <a:off x="2826279" y="5179952"/>
            <a:ext cx="2132135" cy="545123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1500" dirty="0" smtClean="0"/>
              <a:t>Juridiske Aspekter</a:t>
            </a:r>
            <a:endParaRPr lang="da-DK" sz="1500" dirty="0"/>
          </a:p>
        </p:txBody>
      </p:sp>
      <p:cxnSp>
        <p:nvCxnSpPr>
          <p:cNvPr id="39" name="Straight Arrow Connector 38"/>
          <p:cNvCxnSpPr/>
          <p:nvPr/>
        </p:nvCxnSpPr>
        <p:spPr>
          <a:xfrm>
            <a:off x="2229868" y="5457816"/>
            <a:ext cx="587620" cy="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28" idx="2"/>
            <a:endCxn id="21" idx="0"/>
          </p:cNvCxnSpPr>
          <p:nvPr/>
        </p:nvCxnSpPr>
        <p:spPr>
          <a:xfrm flipH="1">
            <a:off x="2229868" y="2558978"/>
            <a:ext cx="2" cy="45727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28" idx="3"/>
            <a:endCxn id="61" idx="1"/>
          </p:cNvCxnSpPr>
          <p:nvPr/>
        </p:nvCxnSpPr>
        <p:spPr>
          <a:xfrm flipV="1">
            <a:off x="3295937" y="2285438"/>
            <a:ext cx="1847469" cy="979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ounded Rectangle 52"/>
          <p:cNvSpPr/>
          <p:nvPr/>
        </p:nvSpPr>
        <p:spPr>
          <a:xfrm>
            <a:off x="6843412" y="3746087"/>
            <a:ext cx="2132135" cy="545123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1500" dirty="0" smtClean="0"/>
              <a:t>Auktions Platform</a:t>
            </a:r>
            <a:endParaRPr lang="da-DK" sz="1500" dirty="0"/>
          </a:p>
        </p:txBody>
      </p:sp>
      <p:sp>
        <p:nvSpPr>
          <p:cNvPr id="54" name="Rounded Rectangle 53"/>
          <p:cNvSpPr/>
          <p:nvPr/>
        </p:nvSpPr>
        <p:spPr>
          <a:xfrm>
            <a:off x="6843411" y="4463020"/>
            <a:ext cx="2132135" cy="545123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1500" dirty="0" smtClean="0"/>
              <a:t>Penge Overførsel</a:t>
            </a:r>
            <a:endParaRPr lang="da-DK" sz="1500" dirty="0"/>
          </a:p>
        </p:txBody>
      </p:sp>
      <p:cxnSp>
        <p:nvCxnSpPr>
          <p:cNvPr id="55" name="Straight Arrow Connector 54"/>
          <p:cNvCxnSpPr>
            <a:endCxn id="53" idx="1"/>
          </p:cNvCxnSpPr>
          <p:nvPr/>
        </p:nvCxnSpPr>
        <p:spPr>
          <a:xfrm>
            <a:off x="6246999" y="4018648"/>
            <a:ext cx="596413" cy="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>
            <a:off x="6247000" y="4740884"/>
            <a:ext cx="587620" cy="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6246999" y="3273521"/>
            <a:ext cx="1" cy="218429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ounded Rectangle 57"/>
          <p:cNvSpPr/>
          <p:nvPr/>
        </p:nvSpPr>
        <p:spPr>
          <a:xfrm>
            <a:off x="6843411" y="5179952"/>
            <a:ext cx="2132135" cy="545123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1500" dirty="0" smtClean="0"/>
              <a:t>”Live/Ikke Live Salg</a:t>
            </a:r>
            <a:endParaRPr lang="da-DK" sz="1500" dirty="0"/>
          </a:p>
        </p:txBody>
      </p:sp>
      <p:cxnSp>
        <p:nvCxnSpPr>
          <p:cNvPr id="59" name="Straight Arrow Connector 58"/>
          <p:cNvCxnSpPr/>
          <p:nvPr/>
        </p:nvCxnSpPr>
        <p:spPr>
          <a:xfrm>
            <a:off x="6247000" y="5457816"/>
            <a:ext cx="587620" cy="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ounded Rectangle 41"/>
          <p:cNvSpPr/>
          <p:nvPr/>
        </p:nvSpPr>
        <p:spPr>
          <a:xfrm>
            <a:off x="5180532" y="3000959"/>
            <a:ext cx="2132135" cy="545123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dirty="0" err="1" smtClean="0"/>
              <a:t>Proof</a:t>
            </a:r>
            <a:r>
              <a:rPr lang="da-DK" dirty="0" smtClean="0"/>
              <a:t> of </a:t>
            </a:r>
            <a:r>
              <a:rPr lang="da-DK" dirty="0" err="1" smtClean="0"/>
              <a:t>Concept</a:t>
            </a:r>
            <a:endParaRPr lang="da-DK" dirty="0"/>
          </a:p>
        </p:txBody>
      </p:sp>
      <p:sp>
        <p:nvSpPr>
          <p:cNvPr id="62" name="TextBox 61"/>
          <p:cNvSpPr txBox="1"/>
          <p:nvPr/>
        </p:nvSpPr>
        <p:spPr>
          <a:xfrm>
            <a:off x="5654300" y="1697493"/>
            <a:ext cx="100380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500" dirty="0" smtClean="0"/>
              <a:t>1/8-2016</a:t>
            </a:r>
            <a:r>
              <a:rPr lang="da-DK" sz="1500" dirty="0" smtClean="0"/>
              <a:t>:</a:t>
            </a:r>
            <a:endParaRPr lang="da-DK" sz="1500" dirty="0"/>
          </a:p>
        </p:txBody>
      </p:sp>
      <p:cxnSp>
        <p:nvCxnSpPr>
          <p:cNvPr id="63" name="Straight Arrow Connector 62"/>
          <p:cNvCxnSpPr/>
          <p:nvPr/>
        </p:nvCxnSpPr>
        <p:spPr>
          <a:xfrm flipH="1">
            <a:off x="6246599" y="2558978"/>
            <a:ext cx="2" cy="45727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 flipV="1">
            <a:off x="6990875" y="2285437"/>
            <a:ext cx="2915594" cy="1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ounded Rectangle 60"/>
          <p:cNvSpPr/>
          <p:nvPr/>
        </p:nvSpPr>
        <p:spPr>
          <a:xfrm>
            <a:off x="5143406" y="2012876"/>
            <a:ext cx="2132135" cy="545123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dirty="0" smtClean="0"/>
              <a:t>Alpha Release</a:t>
            </a:r>
            <a:endParaRPr lang="da-DK" dirty="0"/>
          </a:p>
        </p:txBody>
      </p:sp>
      <p:sp>
        <p:nvSpPr>
          <p:cNvPr id="69" name="TextBox 68"/>
          <p:cNvSpPr txBox="1"/>
          <p:nvPr/>
        </p:nvSpPr>
        <p:spPr>
          <a:xfrm>
            <a:off x="3717770" y="1875401"/>
            <a:ext cx="100380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500" dirty="0" smtClean="0"/>
              <a:t>1/4-2016:</a:t>
            </a:r>
            <a:endParaRPr lang="da-DK" sz="1500" dirty="0"/>
          </a:p>
        </p:txBody>
      </p:sp>
      <p:sp>
        <p:nvSpPr>
          <p:cNvPr id="75" name="Rounded Rectangle 74"/>
          <p:cNvSpPr/>
          <p:nvPr/>
        </p:nvSpPr>
        <p:spPr>
          <a:xfrm>
            <a:off x="3045148" y="6085262"/>
            <a:ext cx="2349044" cy="334760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1200" dirty="0" smtClean="0"/>
              <a:t>Critical Mass (25 både)</a:t>
            </a:r>
            <a:endParaRPr lang="da-DK" sz="12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096AD2-D1B6-4083-BE8B-68BA89872E41}" type="slidenum">
              <a:rPr lang="da-DK" smtClean="0"/>
              <a:t>14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993432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b="1" dirty="0" err="1" smtClean="0"/>
              <a:t>road-map</a:t>
            </a:r>
            <a:r>
              <a:rPr lang="da-DK" b="1" dirty="0"/>
              <a:t> </a:t>
            </a:r>
            <a:r>
              <a:rPr lang="da-DK" b="1" dirty="0" smtClean="0"/>
              <a:t>(trin 3)</a:t>
            </a:r>
            <a:endParaRPr lang="da-DK" b="1" dirty="0"/>
          </a:p>
        </p:txBody>
      </p:sp>
      <p:cxnSp>
        <p:nvCxnSpPr>
          <p:cNvPr id="41" name="Straight Arrow Connector 40"/>
          <p:cNvCxnSpPr>
            <a:endCxn id="50" idx="1"/>
          </p:cNvCxnSpPr>
          <p:nvPr/>
        </p:nvCxnSpPr>
        <p:spPr>
          <a:xfrm>
            <a:off x="-1414235" y="2280442"/>
            <a:ext cx="1705676" cy="4996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ounded Rectangle 26"/>
          <p:cNvSpPr/>
          <p:nvPr/>
        </p:nvSpPr>
        <p:spPr>
          <a:xfrm>
            <a:off x="1916796" y="3746087"/>
            <a:ext cx="2132135" cy="545123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1500" dirty="0" smtClean="0"/>
              <a:t>Auktions Platform</a:t>
            </a:r>
            <a:endParaRPr lang="da-DK" sz="1500" dirty="0"/>
          </a:p>
        </p:txBody>
      </p:sp>
      <p:sp>
        <p:nvSpPr>
          <p:cNvPr id="32" name="Rounded Rectangle 31"/>
          <p:cNvSpPr/>
          <p:nvPr/>
        </p:nvSpPr>
        <p:spPr>
          <a:xfrm>
            <a:off x="1916795" y="4463020"/>
            <a:ext cx="2132135" cy="545123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1500" dirty="0" smtClean="0"/>
              <a:t>Penge Overførsel</a:t>
            </a:r>
            <a:endParaRPr lang="da-DK" sz="1500" dirty="0"/>
          </a:p>
        </p:txBody>
      </p:sp>
      <p:cxnSp>
        <p:nvCxnSpPr>
          <p:cNvPr id="33" name="Straight Arrow Connector 32"/>
          <p:cNvCxnSpPr>
            <a:endCxn id="27" idx="1"/>
          </p:cNvCxnSpPr>
          <p:nvPr/>
        </p:nvCxnSpPr>
        <p:spPr>
          <a:xfrm>
            <a:off x="1320383" y="4018648"/>
            <a:ext cx="596413" cy="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1320384" y="4740884"/>
            <a:ext cx="587620" cy="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1320383" y="3273521"/>
            <a:ext cx="1" cy="218429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ounded Rectangle 39"/>
          <p:cNvSpPr/>
          <p:nvPr/>
        </p:nvSpPr>
        <p:spPr>
          <a:xfrm>
            <a:off x="1916795" y="5179952"/>
            <a:ext cx="2132135" cy="545123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1500" dirty="0" smtClean="0"/>
              <a:t>”Live/Ikke Live Salg</a:t>
            </a:r>
            <a:endParaRPr lang="da-DK" sz="1500" dirty="0"/>
          </a:p>
        </p:txBody>
      </p:sp>
      <p:cxnSp>
        <p:nvCxnSpPr>
          <p:cNvPr id="43" name="Straight Arrow Connector 42"/>
          <p:cNvCxnSpPr/>
          <p:nvPr/>
        </p:nvCxnSpPr>
        <p:spPr>
          <a:xfrm>
            <a:off x="1320384" y="5457816"/>
            <a:ext cx="587620" cy="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ounded Rectangle 43"/>
          <p:cNvSpPr/>
          <p:nvPr/>
        </p:nvSpPr>
        <p:spPr>
          <a:xfrm>
            <a:off x="291441" y="3000959"/>
            <a:ext cx="2132135" cy="545123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dirty="0" err="1" smtClean="0"/>
              <a:t>Proof</a:t>
            </a:r>
            <a:r>
              <a:rPr lang="da-DK" dirty="0" smtClean="0"/>
              <a:t> of </a:t>
            </a:r>
            <a:r>
              <a:rPr lang="da-DK" dirty="0" err="1" smtClean="0"/>
              <a:t>Concept</a:t>
            </a:r>
            <a:endParaRPr lang="da-DK" dirty="0"/>
          </a:p>
        </p:txBody>
      </p:sp>
      <p:sp>
        <p:nvSpPr>
          <p:cNvPr id="46" name="Rounded Rectangle 45"/>
          <p:cNvSpPr/>
          <p:nvPr/>
        </p:nvSpPr>
        <p:spPr>
          <a:xfrm>
            <a:off x="5230243" y="2013855"/>
            <a:ext cx="2132135" cy="545123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dirty="0" err="1" smtClean="0"/>
              <a:t>Proof</a:t>
            </a:r>
            <a:r>
              <a:rPr lang="da-DK" dirty="0" smtClean="0"/>
              <a:t> of </a:t>
            </a:r>
            <a:r>
              <a:rPr lang="da-DK" dirty="0" err="1" smtClean="0"/>
              <a:t>Scale</a:t>
            </a:r>
            <a:endParaRPr lang="da-DK" dirty="0"/>
          </a:p>
        </p:txBody>
      </p:sp>
      <p:sp>
        <p:nvSpPr>
          <p:cNvPr id="49" name="TextBox 48"/>
          <p:cNvSpPr txBox="1"/>
          <p:nvPr/>
        </p:nvSpPr>
        <p:spPr>
          <a:xfrm>
            <a:off x="5794409" y="1697493"/>
            <a:ext cx="110799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500" dirty="0" smtClean="0"/>
              <a:t>1/11-2016:</a:t>
            </a:r>
            <a:endParaRPr lang="da-DK" sz="1500" dirty="0"/>
          </a:p>
        </p:txBody>
      </p:sp>
      <p:sp>
        <p:nvSpPr>
          <p:cNvPr id="51" name="TextBox 50"/>
          <p:cNvSpPr txBox="1"/>
          <p:nvPr/>
        </p:nvSpPr>
        <p:spPr>
          <a:xfrm>
            <a:off x="802335" y="1697493"/>
            <a:ext cx="100380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500" dirty="0" smtClean="0"/>
              <a:t>1/8-2016</a:t>
            </a:r>
            <a:r>
              <a:rPr lang="da-DK" sz="1500" dirty="0" smtClean="0"/>
              <a:t>:</a:t>
            </a:r>
            <a:endParaRPr lang="da-DK" sz="1500" dirty="0"/>
          </a:p>
        </p:txBody>
      </p:sp>
      <p:cxnSp>
        <p:nvCxnSpPr>
          <p:cNvPr id="52" name="Straight Arrow Connector 51"/>
          <p:cNvCxnSpPr>
            <a:endCxn id="46" idx="1"/>
          </p:cNvCxnSpPr>
          <p:nvPr/>
        </p:nvCxnSpPr>
        <p:spPr>
          <a:xfrm>
            <a:off x="2423576" y="2285121"/>
            <a:ext cx="2806667" cy="1296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ounded Rectangle 49"/>
          <p:cNvSpPr/>
          <p:nvPr/>
        </p:nvSpPr>
        <p:spPr>
          <a:xfrm>
            <a:off x="291441" y="2012876"/>
            <a:ext cx="2132135" cy="545123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dirty="0" smtClean="0"/>
              <a:t>Alpha Release</a:t>
            </a:r>
            <a:endParaRPr lang="da-DK" dirty="0"/>
          </a:p>
        </p:txBody>
      </p:sp>
      <p:sp>
        <p:nvSpPr>
          <p:cNvPr id="45" name="Rounded Rectangle 44"/>
          <p:cNvSpPr/>
          <p:nvPr/>
        </p:nvSpPr>
        <p:spPr>
          <a:xfrm rot="5400000">
            <a:off x="2437112" y="3821137"/>
            <a:ext cx="4146078" cy="545123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1500" dirty="0" err="1"/>
              <a:t>Proof</a:t>
            </a:r>
            <a:r>
              <a:rPr lang="da-DK" sz="1500" dirty="0"/>
              <a:t> of Business / Test + </a:t>
            </a:r>
            <a:r>
              <a:rPr lang="da-DK" sz="1500" dirty="0" smtClean="0"/>
              <a:t>Debugging</a:t>
            </a:r>
            <a:endParaRPr lang="da-DK" sz="1500" dirty="0"/>
          </a:p>
        </p:txBody>
      </p:sp>
      <p:sp>
        <p:nvSpPr>
          <p:cNvPr id="60" name="Rounded Rectangle 59"/>
          <p:cNvSpPr/>
          <p:nvPr/>
        </p:nvSpPr>
        <p:spPr>
          <a:xfrm>
            <a:off x="5201901" y="3000959"/>
            <a:ext cx="2132135" cy="545123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dirty="0" smtClean="0"/>
              <a:t>Statistisk Analyse</a:t>
            </a:r>
            <a:endParaRPr lang="da-DK" dirty="0"/>
          </a:p>
        </p:txBody>
      </p:sp>
      <p:sp>
        <p:nvSpPr>
          <p:cNvPr id="61" name="Rounded Rectangle 60"/>
          <p:cNvSpPr/>
          <p:nvPr/>
        </p:nvSpPr>
        <p:spPr>
          <a:xfrm>
            <a:off x="6864381" y="3730794"/>
            <a:ext cx="2132135" cy="545123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1500" dirty="0" smtClean="0"/>
              <a:t>Krav Specifikation</a:t>
            </a:r>
            <a:endParaRPr lang="da-DK" sz="1500" dirty="0"/>
          </a:p>
        </p:txBody>
      </p:sp>
      <p:sp>
        <p:nvSpPr>
          <p:cNvPr id="62" name="Rounded Rectangle 61"/>
          <p:cNvSpPr/>
          <p:nvPr/>
        </p:nvSpPr>
        <p:spPr>
          <a:xfrm>
            <a:off x="6864380" y="4447727"/>
            <a:ext cx="2132135" cy="545123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1500" dirty="0" smtClean="0"/>
              <a:t>Kunde Analyse</a:t>
            </a:r>
            <a:endParaRPr lang="da-DK" sz="1500" dirty="0"/>
          </a:p>
        </p:txBody>
      </p:sp>
      <p:cxnSp>
        <p:nvCxnSpPr>
          <p:cNvPr id="63" name="Straight Arrow Connector 62"/>
          <p:cNvCxnSpPr>
            <a:endCxn id="61" idx="1"/>
          </p:cNvCxnSpPr>
          <p:nvPr/>
        </p:nvCxnSpPr>
        <p:spPr>
          <a:xfrm>
            <a:off x="6267968" y="4003355"/>
            <a:ext cx="596413" cy="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>
            <a:off x="6267969" y="4725591"/>
            <a:ext cx="587620" cy="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>
            <a:stCxn id="60" idx="2"/>
          </p:cNvCxnSpPr>
          <p:nvPr/>
        </p:nvCxnSpPr>
        <p:spPr>
          <a:xfrm>
            <a:off x="6267969" y="3546082"/>
            <a:ext cx="0" cy="189644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ounded Rectangle 65"/>
          <p:cNvSpPr/>
          <p:nvPr/>
        </p:nvSpPr>
        <p:spPr>
          <a:xfrm>
            <a:off x="6864380" y="5164659"/>
            <a:ext cx="2132135" cy="545123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1500" dirty="0" smtClean="0"/>
              <a:t>Juridiske Aspekter</a:t>
            </a:r>
            <a:endParaRPr lang="da-DK" sz="1500" dirty="0"/>
          </a:p>
        </p:txBody>
      </p:sp>
      <p:cxnSp>
        <p:nvCxnSpPr>
          <p:cNvPr id="67" name="Straight Arrow Connector 66"/>
          <p:cNvCxnSpPr/>
          <p:nvPr/>
        </p:nvCxnSpPr>
        <p:spPr>
          <a:xfrm>
            <a:off x="6267969" y="5442523"/>
            <a:ext cx="587620" cy="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endCxn id="60" idx="0"/>
          </p:cNvCxnSpPr>
          <p:nvPr/>
        </p:nvCxnSpPr>
        <p:spPr>
          <a:xfrm flipH="1">
            <a:off x="6267969" y="2543685"/>
            <a:ext cx="2" cy="45727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>
            <a:off x="7275796" y="2287637"/>
            <a:ext cx="2806667" cy="1296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/>
          <p:nvPr/>
        </p:nvCxnSpPr>
        <p:spPr>
          <a:xfrm flipH="1">
            <a:off x="1304233" y="2558978"/>
            <a:ext cx="2" cy="45727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096AD2-D1B6-4083-BE8B-68BA89872E41}" type="slidenum">
              <a:rPr lang="da-DK" smtClean="0"/>
              <a:t>15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638867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b="1" dirty="0" smtClean="0"/>
              <a:t>markedsstørrelse.</a:t>
            </a:r>
            <a:endParaRPr lang="da-DK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a-DK" sz="2000" dirty="0" smtClean="0"/>
              <a:t>Antal skibe i Danmark: 2000 (Størrelse der passer os)</a:t>
            </a:r>
          </a:p>
          <a:p>
            <a:pPr lvl="1"/>
            <a:r>
              <a:rPr lang="da-DK" sz="1600" dirty="0" smtClean="0"/>
              <a:t>Kilde: Dansk Fiskeriforening</a:t>
            </a:r>
          </a:p>
          <a:p>
            <a:endParaRPr lang="da-DK" sz="2000" dirty="0"/>
          </a:p>
          <a:p>
            <a:r>
              <a:rPr lang="da-DK" sz="2000" dirty="0" smtClean="0"/>
              <a:t>Antal skibe i Europa: 110.000 (inkl. Island og Norge)</a:t>
            </a:r>
          </a:p>
          <a:p>
            <a:pPr lvl="1"/>
            <a:r>
              <a:rPr lang="da-DK" sz="1600" dirty="0" smtClean="0"/>
              <a:t>Kilde: European </a:t>
            </a:r>
            <a:r>
              <a:rPr lang="da-DK" sz="1600" dirty="0" err="1" smtClean="0"/>
              <a:t>Commision</a:t>
            </a:r>
            <a:r>
              <a:rPr lang="da-DK" sz="1600" dirty="0" smtClean="0"/>
              <a:t> of </a:t>
            </a:r>
            <a:r>
              <a:rPr lang="da-DK" sz="1600" dirty="0" err="1" smtClean="0"/>
              <a:t>Fisheries</a:t>
            </a:r>
            <a:endParaRPr lang="da-DK" sz="1600" dirty="0" smtClean="0"/>
          </a:p>
          <a:p>
            <a:endParaRPr lang="da-DK" sz="2000" dirty="0"/>
          </a:p>
          <a:p>
            <a:r>
              <a:rPr lang="da-DK" sz="2000" dirty="0" smtClean="0"/>
              <a:t>Antal skibe i Verden: 4 millioner</a:t>
            </a:r>
          </a:p>
          <a:p>
            <a:pPr lvl="1"/>
            <a:r>
              <a:rPr lang="da-DK" sz="1600" dirty="0" smtClean="0"/>
              <a:t>Kilde: Wikipedia.</a:t>
            </a:r>
          </a:p>
          <a:p>
            <a:endParaRPr lang="da-DK" sz="2000" dirty="0"/>
          </a:p>
          <a:p>
            <a:r>
              <a:rPr lang="da-DK" sz="2000" dirty="0" smtClean="0"/>
              <a:t>Vi skal have </a:t>
            </a:r>
            <a:r>
              <a:rPr lang="da-DK" sz="2000" dirty="0" smtClean="0"/>
              <a:t>25 </a:t>
            </a:r>
            <a:r>
              <a:rPr lang="da-DK" sz="2000" dirty="0" smtClean="0"/>
              <a:t>både for at holde forretningen flydende.</a:t>
            </a:r>
            <a:endParaRPr lang="da-DK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096AD2-D1B6-4083-BE8B-68BA89872E41}" type="slidenum">
              <a:rPr lang="da-DK" smtClean="0"/>
              <a:t>16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717875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b="1" dirty="0" smtClean="0"/>
              <a:t>konkurrenter.</a:t>
            </a:r>
            <a:endParaRPr lang="da-DK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096AD2-D1B6-4083-BE8B-68BA89872E41}" type="slidenum">
              <a:rPr lang="da-DK" smtClean="0"/>
              <a:t>17</a:t>
            </a:fld>
            <a:endParaRPr lang="da-DK" dirty="0"/>
          </a:p>
        </p:txBody>
      </p:sp>
      <p:sp>
        <p:nvSpPr>
          <p:cNvPr id="6" name="Oval 5"/>
          <p:cNvSpPr/>
          <p:nvPr/>
        </p:nvSpPr>
        <p:spPr>
          <a:xfrm>
            <a:off x="5151120" y="2728686"/>
            <a:ext cx="2409372" cy="24093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b="1" dirty="0" smtClean="0"/>
              <a:t>macellum.dk</a:t>
            </a:r>
            <a:endParaRPr lang="da-DK" b="1" dirty="0"/>
          </a:p>
        </p:txBody>
      </p:sp>
      <p:sp>
        <p:nvSpPr>
          <p:cNvPr id="7" name="Oval 6"/>
          <p:cNvSpPr/>
          <p:nvPr/>
        </p:nvSpPr>
        <p:spPr>
          <a:xfrm>
            <a:off x="2445657" y="1973944"/>
            <a:ext cx="1705428" cy="1705428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b="1" dirty="0" smtClean="0"/>
              <a:t>pefa.com</a:t>
            </a:r>
            <a:endParaRPr lang="da-DK" b="1" dirty="0"/>
          </a:p>
        </p:txBody>
      </p:sp>
      <p:sp>
        <p:nvSpPr>
          <p:cNvPr id="8" name="Oval 7"/>
          <p:cNvSpPr/>
          <p:nvPr/>
        </p:nvSpPr>
        <p:spPr>
          <a:xfrm>
            <a:off x="2445657" y="3962627"/>
            <a:ext cx="1705428" cy="1705428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b="1" dirty="0" smtClean="0"/>
              <a:t>auktionshuse</a:t>
            </a:r>
            <a:endParaRPr lang="da-DK" b="1" dirty="0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4151085" y="3124200"/>
            <a:ext cx="1000035" cy="3505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4190092" y="4312920"/>
            <a:ext cx="961028" cy="3657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6172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b="1" dirty="0" smtClean="0"/>
              <a:t>beskyttelse.</a:t>
            </a:r>
            <a:endParaRPr lang="da-DK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a-DK" sz="2000" dirty="0" smtClean="0"/>
              <a:t>Beskyttelse gennem ”</a:t>
            </a:r>
            <a:r>
              <a:rPr lang="da-DK" sz="2000" dirty="0" err="1" smtClean="0"/>
              <a:t>first</a:t>
            </a:r>
            <a:r>
              <a:rPr lang="da-DK" sz="2000" dirty="0" smtClean="0"/>
              <a:t>-to-</a:t>
            </a:r>
            <a:r>
              <a:rPr lang="da-DK" sz="2000" dirty="0" err="1" smtClean="0"/>
              <a:t>market</a:t>
            </a:r>
            <a:r>
              <a:rPr lang="da-DK" sz="2000" dirty="0" smtClean="0"/>
              <a:t>”. </a:t>
            </a:r>
          </a:p>
          <a:p>
            <a:endParaRPr lang="da-DK" sz="2000" dirty="0"/>
          </a:p>
          <a:p>
            <a:r>
              <a:rPr lang="da-DK" sz="2000" dirty="0" smtClean="0"/>
              <a:t>Patentering af </a:t>
            </a:r>
            <a:r>
              <a:rPr lang="da-DK" sz="2000" dirty="0" err="1" smtClean="0"/>
              <a:t>Bayeisansk</a:t>
            </a:r>
            <a:r>
              <a:rPr lang="da-DK" sz="2000" dirty="0"/>
              <a:t> </a:t>
            </a:r>
            <a:r>
              <a:rPr lang="da-DK" sz="2000" dirty="0" smtClean="0"/>
              <a:t>Netværk til </a:t>
            </a:r>
            <a:r>
              <a:rPr lang="da-DK" sz="2000" dirty="0" smtClean="0"/>
              <a:t>Beslutnings Tagen.</a:t>
            </a:r>
            <a:endParaRPr lang="da-DK" sz="2000" dirty="0" smtClean="0"/>
          </a:p>
          <a:p>
            <a:endParaRPr lang="da-DK" sz="2000" dirty="0"/>
          </a:p>
          <a:p>
            <a:r>
              <a:rPr lang="da-DK" sz="2000" dirty="0" err="1" smtClean="0"/>
              <a:t>WebScraping</a:t>
            </a:r>
            <a:r>
              <a:rPr lang="da-DK" sz="2000" dirty="0" smtClean="0"/>
              <a:t> Algoritme skal ikke Patenteres.</a:t>
            </a:r>
            <a:endParaRPr lang="da-DK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096AD2-D1B6-4083-BE8B-68BA89872E41}" type="slidenum">
              <a:rPr lang="da-DK" smtClean="0"/>
              <a:t>18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838327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b="1" dirty="0" smtClean="0"/>
              <a:t>risiko </a:t>
            </a:r>
            <a:r>
              <a:rPr lang="da-DK" b="1" dirty="0" smtClean="0"/>
              <a:t>analyse.</a:t>
            </a:r>
            <a:endParaRPr lang="da-DK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a-DK" sz="2000" dirty="0" smtClean="0"/>
              <a:t>Produktet virker ikke efter hensigten.</a:t>
            </a:r>
          </a:p>
          <a:p>
            <a:endParaRPr lang="da-DK" sz="2000" dirty="0"/>
          </a:p>
          <a:p>
            <a:r>
              <a:rPr lang="da-DK" sz="2000" dirty="0" smtClean="0"/>
              <a:t>Andre kommer os i forkøbet.</a:t>
            </a:r>
          </a:p>
          <a:p>
            <a:endParaRPr lang="da-DK" sz="2000" dirty="0"/>
          </a:p>
          <a:p>
            <a:r>
              <a:rPr lang="da-DK" sz="2000" dirty="0" smtClean="0"/>
              <a:t>Vi kan ikke overbevise ”fiskeriforeningerne”.</a:t>
            </a:r>
          </a:p>
          <a:p>
            <a:endParaRPr lang="da-DK" sz="2000" dirty="0"/>
          </a:p>
          <a:p>
            <a:endParaRPr lang="da-DK" sz="2000" dirty="0" smtClean="0"/>
          </a:p>
          <a:p>
            <a:endParaRPr lang="da-DK" sz="2000" dirty="0"/>
          </a:p>
          <a:p>
            <a:endParaRPr lang="da-DK" sz="2000" dirty="0"/>
          </a:p>
          <a:p>
            <a:endParaRPr lang="da-DK" sz="2000" dirty="0" smtClean="0"/>
          </a:p>
          <a:p>
            <a:endParaRPr lang="da-DK" sz="2000" dirty="0"/>
          </a:p>
          <a:p>
            <a:endParaRPr lang="da-DK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096AD2-D1B6-4083-BE8B-68BA89872E41}" type="slidenum">
              <a:rPr lang="da-DK" smtClean="0"/>
              <a:t>19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49155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Microsoft New Tai Lue" panose="020B0502040204020203" pitchFamily="34" charset="0"/>
                <a:cs typeface="Microsoft New Tai Lue" panose="020B0502040204020203" pitchFamily="34" charset="0"/>
              </a:rPr>
              <a:t>agenda.</a:t>
            </a:r>
            <a:endParaRPr lang="da-DK" b="1" dirty="0">
              <a:latin typeface="Microsoft New Tai Lue" panose="020B0502040204020203" pitchFamily="34" charset="0"/>
              <a:cs typeface="Microsoft New Tai Lue" panose="020B05020402040202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sz="2000" dirty="0" smtClean="0">
                <a:cs typeface="Microsoft Sans Serif" panose="020B0604020202020204" pitchFamily="34" charset="0"/>
              </a:rPr>
              <a:t>1) </a:t>
            </a:r>
            <a:r>
              <a:rPr lang="en-US" sz="2000" dirty="0" err="1" smtClean="0">
                <a:cs typeface="Microsoft Sans Serif" panose="020B0604020202020204" pitchFamily="34" charset="0"/>
              </a:rPr>
              <a:t>holdet</a:t>
            </a:r>
            <a:r>
              <a:rPr lang="en-US" sz="2000" dirty="0" smtClean="0">
                <a:cs typeface="Microsoft Sans Serif" panose="020B0604020202020204" pitchFamily="34" charset="0"/>
              </a:rPr>
              <a:t> bag.</a:t>
            </a:r>
          </a:p>
          <a:p>
            <a:pPr marL="0" indent="0">
              <a:buNone/>
            </a:pPr>
            <a:endParaRPr lang="en-US" sz="2000" dirty="0">
              <a:cs typeface="Microsoft Sans Serif" panose="020B0604020202020204" pitchFamily="34" charset="0"/>
            </a:endParaRPr>
          </a:p>
          <a:p>
            <a:pPr marL="0" indent="0">
              <a:buNone/>
            </a:pPr>
            <a:r>
              <a:rPr lang="en-US" sz="2000" dirty="0" smtClean="0">
                <a:cs typeface="Microsoft Sans Serif" panose="020B0604020202020204" pitchFamily="34" charset="0"/>
              </a:rPr>
              <a:t>2) </a:t>
            </a:r>
            <a:r>
              <a:rPr lang="en-US" sz="2000" dirty="0" smtClean="0">
                <a:cs typeface="Microsoft Sans Serif" panose="020B0604020202020204" pitchFamily="34" charset="0"/>
              </a:rPr>
              <a:t>macellum.dk.</a:t>
            </a:r>
            <a:endParaRPr lang="en-US" sz="2000" dirty="0" smtClean="0">
              <a:cs typeface="Microsoft Sans Serif" panose="020B0604020202020204" pitchFamily="34" charset="0"/>
            </a:endParaRPr>
          </a:p>
          <a:p>
            <a:pPr marL="0" indent="0">
              <a:buNone/>
            </a:pPr>
            <a:endParaRPr lang="en-US" sz="2000" dirty="0">
              <a:cs typeface="Microsoft Sans Serif" panose="020B0604020202020204" pitchFamily="34" charset="0"/>
            </a:endParaRPr>
          </a:p>
          <a:p>
            <a:pPr marL="0" indent="0">
              <a:buNone/>
            </a:pPr>
            <a:r>
              <a:rPr lang="en-US" sz="2000" dirty="0" smtClean="0">
                <a:cs typeface="Microsoft Sans Serif" panose="020B0604020202020204" pitchFamily="34" charset="0"/>
              </a:rPr>
              <a:t>3) </a:t>
            </a:r>
            <a:r>
              <a:rPr lang="en-US" sz="2000" dirty="0" err="1" smtClean="0">
                <a:cs typeface="Microsoft Sans Serif" panose="020B0604020202020204" pitchFamily="34" charset="0"/>
              </a:rPr>
              <a:t>forretning</a:t>
            </a:r>
            <a:r>
              <a:rPr lang="en-US" sz="2000" dirty="0" smtClean="0">
                <a:cs typeface="Microsoft Sans Serif" panose="020B0604020202020204" pitchFamily="34" charset="0"/>
              </a:rPr>
              <a:t> </a:t>
            </a:r>
            <a:r>
              <a:rPr lang="en-US" sz="2000" dirty="0" err="1" smtClean="0">
                <a:cs typeface="Microsoft Sans Serif" panose="020B0604020202020204" pitchFamily="34" charset="0"/>
              </a:rPr>
              <a:t>og</a:t>
            </a:r>
            <a:r>
              <a:rPr lang="en-US" sz="2000" dirty="0" smtClean="0">
                <a:cs typeface="Microsoft Sans Serif" panose="020B0604020202020204" pitchFamily="34" charset="0"/>
              </a:rPr>
              <a:t> road</a:t>
            </a:r>
            <a:r>
              <a:rPr lang="da-DK" sz="2000" dirty="0" smtClean="0">
                <a:cs typeface="Microsoft Sans Serif" panose="020B0604020202020204" pitchFamily="34" charset="0"/>
              </a:rPr>
              <a:t>-</a:t>
            </a:r>
            <a:r>
              <a:rPr lang="da-DK" sz="2000" dirty="0" err="1" smtClean="0">
                <a:cs typeface="Microsoft Sans Serif" panose="020B0604020202020204" pitchFamily="34" charset="0"/>
              </a:rPr>
              <a:t>map</a:t>
            </a:r>
            <a:r>
              <a:rPr lang="da-DK" sz="2000" dirty="0" smtClean="0">
                <a:cs typeface="Microsoft Sans Serif" panose="020B0604020202020204" pitchFamily="34" charset="0"/>
              </a:rPr>
              <a:t>.</a:t>
            </a:r>
            <a:endParaRPr lang="da-DK" sz="2000" dirty="0" smtClean="0">
              <a:cs typeface="Microsoft Sans Serif" panose="020B0604020202020204" pitchFamily="34" charset="0"/>
            </a:endParaRPr>
          </a:p>
          <a:p>
            <a:pPr marL="0" indent="0">
              <a:buNone/>
            </a:pPr>
            <a:endParaRPr lang="da-DK" sz="2000" dirty="0">
              <a:cs typeface="Microsoft Sans Serif" panose="020B0604020202020204" pitchFamily="34" charset="0"/>
            </a:endParaRPr>
          </a:p>
          <a:p>
            <a:pPr marL="0" indent="0">
              <a:buNone/>
            </a:pPr>
            <a:r>
              <a:rPr lang="da-DK" sz="2000" dirty="0" smtClean="0">
                <a:cs typeface="Microsoft Sans Serif" panose="020B0604020202020204" pitchFamily="34" charset="0"/>
              </a:rPr>
              <a:t>4) </a:t>
            </a:r>
            <a:r>
              <a:rPr lang="da-DK" sz="2000" dirty="0" smtClean="0">
                <a:cs typeface="Microsoft Sans Serif" panose="020B0604020202020204" pitchFamily="34" charset="0"/>
              </a:rPr>
              <a:t>grobund for ideen.</a:t>
            </a:r>
            <a:endParaRPr lang="da-DK" sz="2000" dirty="0" smtClean="0">
              <a:cs typeface="Microsoft Sans Serif" panose="020B0604020202020204" pitchFamily="34" charset="0"/>
            </a:endParaRPr>
          </a:p>
          <a:p>
            <a:pPr marL="0" indent="0">
              <a:buNone/>
            </a:pPr>
            <a:endParaRPr lang="da-DK" sz="2000" dirty="0">
              <a:cs typeface="Microsoft Sans Serif" panose="020B0604020202020204" pitchFamily="34" charset="0"/>
            </a:endParaRPr>
          </a:p>
          <a:p>
            <a:pPr marL="0" indent="0">
              <a:buNone/>
            </a:pPr>
            <a:r>
              <a:rPr lang="da-DK" sz="2000" dirty="0" smtClean="0">
                <a:cs typeface="Microsoft Sans Serif" panose="020B0604020202020204" pitchFamily="34" charset="0"/>
              </a:rPr>
              <a:t>5) hvad er vi i </a:t>
            </a:r>
            <a:r>
              <a:rPr lang="da-DK" sz="2000" dirty="0" smtClean="0">
                <a:cs typeface="Microsoft Sans Serif" panose="020B0604020202020204" pitchFamily="34" charset="0"/>
              </a:rPr>
              <a:t>morgen.</a:t>
            </a:r>
            <a:endParaRPr lang="da-DK" sz="2000" dirty="0" smtClean="0">
              <a:cs typeface="Microsoft Sans Serif" panose="020B0604020202020204" pitchFamily="34" charset="0"/>
            </a:endParaRPr>
          </a:p>
          <a:p>
            <a:pPr marL="0" indent="0">
              <a:buNone/>
            </a:pPr>
            <a:endParaRPr lang="da-DK" sz="2000" dirty="0" smtClean="0">
              <a:cs typeface="Microsoft Sans Serif" panose="020B0604020202020204" pitchFamily="34" charset="0"/>
            </a:endParaRPr>
          </a:p>
          <a:p>
            <a:pPr marL="0" indent="0">
              <a:buNone/>
            </a:pPr>
            <a:r>
              <a:rPr lang="da-DK" sz="2000" dirty="0" smtClean="0">
                <a:cs typeface="Microsoft Sans Serif" panose="020B0604020202020204" pitchFamily="34" charset="0"/>
              </a:rPr>
              <a:t>6) </a:t>
            </a:r>
            <a:r>
              <a:rPr lang="da-DK" sz="2000" dirty="0" smtClean="0">
                <a:cs typeface="Microsoft Sans Serif" panose="020B0604020202020204" pitchFamily="34" charset="0"/>
              </a:rPr>
              <a:t>budget.</a:t>
            </a:r>
          </a:p>
          <a:p>
            <a:pPr marL="0" indent="0">
              <a:buNone/>
            </a:pPr>
            <a:endParaRPr lang="da-DK" sz="2000" dirty="0">
              <a:cs typeface="Microsoft Sans Serif" panose="020B0604020202020204" pitchFamily="34" charset="0"/>
            </a:endParaRPr>
          </a:p>
          <a:p>
            <a:pPr marL="0" indent="0">
              <a:buNone/>
            </a:pPr>
            <a:r>
              <a:rPr lang="da-DK" sz="2000" dirty="0" smtClean="0">
                <a:cs typeface="Microsoft Sans Serif" panose="020B0604020202020204" pitchFamily="34" charset="0"/>
              </a:rPr>
              <a:t>7) ledelse.</a:t>
            </a:r>
            <a:endParaRPr lang="da-DK" sz="2000" dirty="0" smtClean="0">
              <a:cs typeface="Microsoft Sans Serif" panose="020B0604020202020204" pitchFamily="34" charset="0"/>
            </a:endParaRPr>
          </a:p>
          <a:p>
            <a:pPr marL="0" indent="0">
              <a:buNone/>
            </a:pPr>
            <a:endParaRPr lang="da-DK" sz="2000" dirty="0">
              <a:cs typeface="Microsoft Sans Serif" panose="020B0604020202020204" pitchFamily="34" charset="0"/>
            </a:endParaRPr>
          </a:p>
          <a:p>
            <a:pPr marL="0" indent="0">
              <a:buNone/>
            </a:pPr>
            <a:r>
              <a:rPr lang="da-DK" sz="2000" dirty="0" smtClean="0">
                <a:cs typeface="Microsoft Sans Serif" panose="020B0604020202020204" pitchFamily="34" charset="0"/>
              </a:rPr>
              <a:t>8) spørgsmål.</a:t>
            </a:r>
            <a:endParaRPr lang="da-DK" sz="2000" dirty="0">
              <a:cs typeface="Microsoft Sans Serif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096AD2-D1B6-4083-BE8B-68BA89872E41}" type="slidenum">
              <a:rPr lang="da-DK" smtClean="0"/>
              <a:t>2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839037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b="1" dirty="0" smtClean="0"/>
              <a:t>hvor er vi nu?</a:t>
            </a:r>
            <a:endParaRPr lang="da-DK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a-DK" sz="2000" dirty="0" smtClean="0"/>
              <a:t>Alpha version i test.</a:t>
            </a:r>
          </a:p>
          <a:p>
            <a:endParaRPr lang="da-DK" sz="2000" dirty="0"/>
          </a:p>
          <a:p>
            <a:r>
              <a:rPr lang="da-DK" sz="2000" dirty="0" smtClean="0"/>
              <a:t>Henrik skal være færdig med sin kandidatgrad.</a:t>
            </a:r>
          </a:p>
          <a:p>
            <a:endParaRPr lang="da-DK" sz="2000" dirty="0"/>
          </a:p>
          <a:p>
            <a:r>
              <a:rPr lang="da-DK" sz="2000" dirty="0" smtClean="0"/>
              <a:t>Arbejder på </a:t>
            </a:r>
            <a:r>
              <a:rPr lang="da-DK" sz="2000" dirty="0" err="1" smtClean="0"/>
              <a:t>Marel</a:t>
            </a:r>
            <a:r>
              <a:rPr lang="da-DK" sz="2000" dirty="0" smtClean="0"/>
              <a:t> Salmon samarbejde.</a:t>
            </a:r>
          </a:p>
          <a:p>
            <a:endParaRPr lang="da-DK" sz="2000" dirty="0"/>
          </a:p>
          <a:p>
            <a:r>
              <a:rPr lang="da-DK" sz="2000" dirty="0" smtClean="0"/>
              <a:t>Går lidt stille med dørene, for at holde interessen nede indtil </a:t>
            </a:r>
            <a:r>
              <a:rPr lang="da-DK" sz="2000" dirty="0" err="1" smtClean="0"/>
              <a:t>release</a:t>
            </a:r>
            <a:r>
              <a:rPr lang="da-DK" sz="2000" dirty="0" smtClean="0"/>
              <a:t>.</a:t>
            </a:r>
          </a:p>
          <a:p>
            <a:endParaRPr lang="da-DK" sz="2000" dirty="0"/>
          </a:p>
          <a:p>
            <a:r>
              <a:rPr lang="da-DK" sz="2000" dirty="0" smtClean="0"/>
              <a:t>Samarbejde med Fiskerforum.dk (stand på Dansk Fiskerimesse).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096AD2-D1B6-4083-BE8B-68BA89872E41}" type="slidenum">
              <a:rPr lang="da-DK" smtClean="0"/>
              <a:t>20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498206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b="1" dirty="0" smtClean="0"/>
              <a:t>hvor vil vi hen?</a:t>
            </a:r>
            <a:endParaRPr lang="da-DK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a-DK" sz="2400" dirty="0" smtClean="0"/>
              <a:t>En slags </a:t>
            </a:r>
            <a:r>
              <a:rPr lang="da-DK" sz="2400" dirty="0" smtClean="0"/>
              <a:t>Amazon/</a:t>
            </a:r>
            <a:r>
              <a:rPr lang="da-DK" sz="2400" dirty="0" err="1" smtClean="0"/>
              <a:t>Alibaba</a:t>
            </a:r>
            <a:r>
              <a:rPr lang="da-DK" sz="2400" dirty="0" smtClean="0"/>
              <a:t> </a:t>
            </a:r>
            <a:r>
              <a:rPr lang="da-DK" sz="2400" dirty="0" smtClean="0"/>
              <a:t>for </a:t>
            </a:r>
            <a:r>
              <a:rPr lang="da-DK" sz="2400" dirty="0" smtClean="0"/>
              <a:t>bulk-salg.</a:t>
            </a:r>
            <a:endParaRPr lang="da-DK" sz="2400" dirty="0" smtClean="0"/>
          </a:p>
          <a:p>
            <a:endParaRPr lang="da-DK" sz="2400" dirty="0"/>
          </a:p>
          <a:p>
            <a:r>
              <a:rPr lang="da-DK" sz="2400" dirty="0" smtClean="0"/>
              <a:t>Produktet kan let rulles ud på andre </a:t>
            </a:r>
            <a:r>
              <a:rPr lang="da-DK" sz="2400" dirty="0" smtClean="0"/>
              <a:t>markeder:</a:t>
            </a:r>
            <a:endParaRPr lang="da-DK" sz="2400" dirty="0" smtClean="0"/>
          </a:p>
          <a:p>
            <a:pPr lvl="1"/>
            <a:r>
              <a:rPr lang="da-DK" sz="1800" dirty="0" smtClean="0"/>
              <a:t>Olivenolie</a:t>
            </a:r>
          </a:p>
          <a:p>
            <a:pPr lvl="1"/>
            <a:r>
              <a:rPr lang="da-DK" sz="1800" dirty="0" smtClean="0"/>
              <a:t>Frugt</a:t>
            </a:r>
          </a:p>
          <a:p>
            <a:pPr lvl="1"/>
            <a:r>
              <a:rPr lang="da-DK" sz="1800" dirty="0" smtClean="0"/>
              <a:t>Korn</a:t>
            </a:r>
          </a:p>
          <a:p>
            <a:pPr lvl="1"/>
            <a:r>
              <a:rPr lang="da-DK" sz="1800" dirty="0" smtClean="0"/>
              <a:t>Kød</a:t>
            </a:r>
          </a:p>
          <a:p>
            <a:pPr lvl="1"/>
            <a:r>
              <a:rPr lang="da-DK" sz="1800" dirty="0" smtClean="0"/>
              <a:t>Etc.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096AD2-D1B6-4083-BE8B-68BA89872E41}" type="slidenum">
              <a:rPr lang="da-DK" smtClean="0"/>
              <a:t>21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118372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b="1" dirty="0" smtClean="0"/>
              <a:t>hvor er vi i om 2 år?</a:t>
            </a:r>
            <a:endParaRPr lang="da-DK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a-DK" sz="2000" dirty="0" smtClean="0"/>
              <a:t>…</a:t>
            </a:r>
          </a:p>
          <a:p>
            <a:endParaRPr lang="da-DK" sz="2000" dirty="0"/>
          </a:p>
          <a:p>
            <a:r>
              <a:rPr lang="da-DK" sz="2000" dirty="0" smtClean="0"/>
              <a:t>Mindst 75 betalende skibe (</a:t>
            </a:r>
            <a:r>
              <a:rPr lang="da-DK" sz="2000" u="sng" dirty="0" smtClean="0"/>
              <a:t>yderst</a:t>
            </a:r>
            <a:r>
              <a:rPr lang="da-DK" sz="2000" dirty="0" smtClean="0"/>
              <a:t> konservativt).</a:t>
            </a:r>
          </a:p>
          <a:p>
            <a:endParaRPr lang="da-DK" sz="2000" dirty="0"/>
          </a:p>
          <a:p>
            <a:r>
              <a:rPr lang="da-DK" sz="2000" dirty="0" smtClean="0"/>
              <a:t>Fungerende handelsplatform.</a:t>
            </a:r>
            <a:endParaRPr lang="da-DK" sz="2000" dirty="0" smtClean="0"/>
          </a:p>
          <a:p>
            <a:endParaRPr lang="da-DK" sz="2000" dirty="0"/>
          </a:p>
          <a:p>
            <a:r>
              <a:rPr lang="da-DK" sz="2000" dirty="0" smtClean="0"/>
              <a:t>Exit Strategier:</a:t>
            </a:r>
          </a:p>
          <a:p>
            <a:pPr lvl="1"/>
            <a:r>
              <a:rPr lang="da-DK" sz="1600" dirty="0" smtClean="0"/>
              <a:t>Bliver opkøbt af NASDAQ </a:t>
            </a:r>
            <a:r>
              <a:rPr lang="da-DK" sz="1600" dirty="0" smtClean="0"/>
              <a:t>OMX</a:t>
            </a:r>
            <a:r>
              <a:rPr lang="da-DK" sz="1600" dirty="0" smtClean="0"/>
              <a:t>, fortsætter med vækst. </a:t>
            </a:r>
            <a:endParaRPr lang="da-DK" sz="1600" dirty="0" smtClean="0"/>
          </a:p>
          <a:p>
            <a:pPr lvl="1"/>
            <a:r>
              <a:rPr lang="da-DK" sz="1600" dirty="0" smtClean="0"/>
              <a:t>Køber </a:t>
            </a:r>
            <a:r>
              <a:rPr lang="da-DK" sz="1600" dirty="0" err="1" smtClean="0"/>
              <a:t>Borean</a:t>
            </a:r>
            <a:r>
              <a:rPr lang="da-DK" sz="1600" dirty="0" smtClean="0"/>
              <a:t> Innovation ud af firmaet.</a:t>
            </a:r>
            <a:endParaRPr lang="da-DK" sz="16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096AD2-D1B6-4083-BE8B-68BA89872E41}" type="slidenum">
              <a:rPr lang="da-DK" smtClean="0"/>
              <a:t>22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955917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096AD2-D1B6-4083-BE8B-68BA89872E41}" type="slidenum">
              <a:rPr lang="da-DK" smtClean="0"/>
              <a:t>23</a:t>
            </a:fld>
            <a:endParaRPr lang="da-DK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89" y="1333042"/>
            <a:ext cx="8995422" cy="4191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446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b="1" dirty="0" smtClean="0"/>
              <a:t>kortsigtet.</a:t>
            </a:r>
            <a:endParaRPr lang="da-DK" b="1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a-DK" sz="2000" dirty="0" smtClean="0"/>
              <a:t>Deltagelse i Venture Cup, </a:t>
            </a:r>
            <a:r>
              <a:rPr lang="da-DK" sz="2000" dirty="0" err="1" smtClean="0"/>
              <a:t>Startup</a:t>
            </a:r>
            <a:r>
              <a:rPr lang="da-DK" sz="2000" dirty="0" smtClean="0"/>
              <a:t> </a:t>
            </a:r>
            <a:r>
              <a:rPr lang="da-DK" sz="2000" dirty="0" err="1" smtClean="0"/>
              <a:t>Competetion</a:t>
            </a:r>
            <a:r>
              <a:rPr lang="da-DK" sz="2000" dirty="0" smtClean="0"/>
              <a:t> (4/5).</a:t>
            </a:r>
          </a:p>
          <a:p>
            <a:endParaRPr lang="da-DK" sz="2000" dirty="0" smtClean="0"/>
          </a:p>
          <a:p>
            <a:r>
              <a:rPr lang="da-DK" sz="2000" dirty="0" smtClean="0"/>
              <a:t>CISCO EIR </a:t>
            </a:r>
            <a:r>
              <a:rPr lang="da-DK" sz="2000" dirty="0" err="1" smtClean="0"/>
              <a:t>Startup</a:t>
            </a:r>
            <a:r>
              <a:rPr lang="da-DK" sz="2000" dirty="0" smtClean="0"/>
              <a:t> </a:t>
            </a:r>
            <a:r>
              <a:rPr lang="da-DK" sz="2000" dirty="0" smtClean="0"/>
              <a:t>Camp Vienna </a:t>
            </a:r>
            <a:r>
              <a:rPr lang="da-DK" sz="2000" dirty="0" smtClean="0"/>
              <a:t>/ </a:t>
            </a:r>
            <a:r>
              <a:rPr lang="da-DK" sz="2000" dirty="0" err="1" smtClean="0"/>
              <a:t>StartupBootcamp</a:t>
            </a:r>
            <a:r>
              <a:rPr lang="da-DK" sz="2000" dirty="0" smtClean="0"/>
              <a:t> </a:t>
            </a:r>
            <a:r>
              <a:rPr lang="da-DK" sz="2000" dirty="0" err="1" smtClean="0"/>
              <a:t>MobileCPH</a:t>
            </a:r>
            <a:endParaRPr lang="da-DK" sz="2000" dirty="0" smtClean="0"/>
          </a:p>
          <a:p>
            <a:endParaRPr lang="da-DK" sz="2000" dirty="0" smtClean="0"/>
          </a:p>
          <a:p>
            <a:r>
              <a:rPr lang="da-DK" sz="2000" dirty="0" smtClean="0"/>
              <a:t>Fod indenfor døren hos </a:t>
            </a:r>
            <a:r>
              <a:rPr lang="da-DK" sz="2000" dirty="0" err="1" smtClean="0"/>
              <a:t>Accelerace</a:t>
            </a:r>
            <a:r>
              <a:rPr lang="da-DK" sz="2000" dirty="0" smtClean="0"/>
              <a:t> </a:t>
            </a:r>
            <a:r>
              <a:rPr lang="da-DK" sz="2000" dirty="0" smtClean="0"/>
              <a:t>(ultimo April</a:t>
            </a:r>
            <a:r>
              <a:rPr lang="da-DK" sz="2000" dirty="0" smtClean="0"/>
              <a:t>).</a:t>
            </a:r>
          </a:p>
          <a:p>
            <a:endParaRPr lang="da-DK" sz="2000" dirty="0" smtClean="0"/>
          </a:p>
          <a:p>
            <a:r>
              <a:rPr lang="da-DK" sz="2000" dirty="0" err="1" smtClean="0"/>
              <a:t>Keynote</a:t>
            </a:r>
            <a:r>
              <a:rPr lang="da-DK" sz="2000" dirty="0" smtClean="0"/>
              <a:t> ved DM i </a:t>
            </a:r>
            <a:r>
              <a:rPr lang="da-DK" sz="2000" dirty="0" err="1" smtClean="0"/>
              <a:t>Entrepenørskab</a:t>
            </a:r>
            <a:r>
              <a:rPr lang="da-DK" sz="2000" dirty="0" smtClean="0"/>
              <a:t> (</a:t>
            </a:r>
            <a:r>
              <a:rPr lang="da-DK" sz="2000" dirty="0" smtClean="0"/>
              <a:t>27/5</a:t>
            </a:r>
            <a:r>
              <a:rPr lang="da-DK" sz="2000" dirty="0" smtClean="0"/>
              <a:t>).</a:t>
            </a:r>
          </a:p>
          <a:p>
            <a:endParaRPr lang="da-DK" sz="2000" dirty="0" smtClean="0"/>
          </a:p>
          <a:p>
            <a:r>
              <a:rPr lang="da-DK" sz="2000" dirty="0" smtClean="0"/>
              <a:t>Deltagelse i </a:t>
            </a:r>
            <a:r>
              <a:rPr lang="da-DK" sz="2000" dirty="0" err="1" smtClean="0"/>
              <a:t>DRs</a:t>
            </a:r>
            <a:r>
              <a:rPr lang="da-DK" sz="2000" dirty="0" smtClean="0"/>
              <a:t> Program ”Dragons Den</a:t>
            </a:r>
            <a:r>
              <a:rPr lang="da-DK" sz="2000" dirty="0" smtClean="0"/>
              <a:t>” Sæson 2. </a:t>
            </a:r>
            <a:endParaRPr lang="da-DK" sz="2000" dirty="0"/>
          </a:p>
          <a:p>
            <a:endParaRPr lang="da-DK" sz="2000" dirty="0" smtClean="0"/>
          </a:p>
          <a:p>
            <a:r>
              <a:rPr lang="da-DK" sz="2000" dirty="0" smtClean="0"/>
              <a:t>Fiskerimesse i </a:t>
            </a:r>
            <a:r>
              <a:rPr lang="da-DK" sz="2000" dirty="0" smtClean="0"/>
              <a:t>Aalborg (7-9. Oktober).</a:t>
            </a:r>
            <a:endParaRPr lang="da-DK" sz="2000" dirty="0" smtClean="0"/>
          </a:p>
          <a:p>
            <a:endParaRPr lang="da-DK" sz="2000" dirty="0"/>
          </a:p>
          <a:p>
            <a:r>
              <a:rPr lang="da-DK" sz="2000" dirty="0" smtClean="0"/>
              <a:t>Samarbejde med Fiskerforum.dk / worldfishingtoday.com</a:t>
            </a:r>
            <a:endParaRPr lang="da-DK" sz="2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096AD2-D1B6-4083-BE8B-68BA89872E41}" type="slidenum">
              <a:rPr lang="da-DK" smtClean="0"/>
              <a:t>24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191376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b="1" dirty="0" smtClean="0"/>
              <a:t>omsætning.</a:t>
            </a:r>
            <a:endParaRPr lang="da-DK" b="1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3260828"/>
              </p:ext>
            </p:extLst>
          </p:nvPr>
        </p:nvGraphicFramePr>
        <p:xfrm>
          <a:off x="628650" y="2522255"/>
          <a:ext cx="7502380" cy="27383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52101"/>
                <a:gridCol w="1286123"/>
                <a:gridCol w="1232534"/>
                <a:gridCol w="1331146"/>
                <a:gridCol w="1500476"/>
              </a:tblGrid>
              <a:tr h="456395">
                <a:tc>
                  <a:txBody>
                    <a:bodyPr/>
                    <a:lstStyle/>
                    <a:p>
                      <a:r>
                        <a:rPr lang="da-DK" sz="1700" dirty="0" smtClean="0"/>
                        <a:t>Benævnelse (t.</a:t>
                      </a:r>
                      <a:r>
                        <a:rPr lang="da-DK" sz="1700" baseline="0" dirty="0" smtClean="0"/>
                        <a:t> </a:t>
                      </a:r>
                      <a:r>
                        <a:rPr lang="da-DK" sz="1700" baseline="0" dirty="0" err="1" smtClean="0"/>
                        <a:t>kr</a:t>
                      </a:r>
                      <a:r>
                        <a:rPr lang="da-DK" sz="1700" baseline="0" dirty="0" smtClean="0"/>
                        <a:t>)</a:t>
                      </a:r>
                      <a:endParaRPr lang="da-DK" sz="1700" dirty="0"/>
                    </a:p>
                  </a:txBody>
                  <a:tcPr marL="112536" marR="112536" marT="56268" marB="56268"/>
                </a:tc>
                <a:tc>
                  <a:txBody>
                    <a:bodyPr/>
                    <a:lstStyle/>
                    <a:p>
                      <a:r>
                        <a:rPr lang="da-DK" sz="1700" dirty="0" smtClean="0"/>
                        <a:t>2015</a:t>
                      </a:r>
                      <a:endParaRPr lang="da-DK" sz="1700" dirty="0"/>
                    </a:p>
                  </a:txBody>
                  <a:tcPr marL="112536" marR="112536" marT="56268" marB="56268"/>
                </a:tc>
                <a:tc>
                  <a:txBody>
                    <a:bodyPr/>
                    <a:lstStyle/>
                    <a:p>
                      <a:r>
                        <a:rPr lang="da-DK" sz="1700" dirty="0" smtClean="0"/>
                        <a:t>2016</a:t>
                      </a:r>
                      <a:endParaRPr lang="da-DK" sz="1700" dirty="0"/>
                    </a:p>
                  </a:txBody>
                  <a:tcPr marL="112536" marR="112536" marT="56268" marB="56268"/>
                </a:tc>
                <a:tc>
                  <a:txBody>
                    <a:bodyPr/>
                    <a:lstStyle/>
                    <a:p>
                      <a:r>
                        <a:rPr lang="da-DK" sz="1700" dirty="0" smtClean="0"/>
                        <a:t>2017</a:t>
                      </a:r>
                      <a:endParaRPr lang="da-DK" sz="1700" dirty="0"/>
                    </a:p>
                  </a:txBody>
                  <a:tcPr marL="112536" marR="112536" marT="56268" marB="56268"/>
                </a:tc>
                <a:tc>
                  <a:txBody>
                    <a:bodyPr/>
                    <a:lstStyle/>
                    <a:p>
                      <a:r>
                        <a:rPr lang="da-DK" sz="1700" dirty="0" smtClean="0"/>
                        <a:t>2018</a:t>
                      </a:r>
                      <a:endParaRPr lang="da-DK" sz="1700" dirty="0"/>
                    </a:p>
                  </a:txBody>
                  <a:tcPr marL="112536" marR="112536" marT="56268" marB="56268"/>
                </a:tc>
              </a:tr>
              <a:tr h="456395">
                <a:tc>
                  <a:txBody>
                    <a:bodyPr/>
                    <a:lstStyle/>
                    <a:p>
                      <a:r>
                        <a:rPr lang="da-DK" sz="1400" dirty="0" smtClean="0"/>
                        <a:t>Salg (Fiskere)</a:t>
                      </a:r>
                      <a:endParaRPr lang="da-DK" sz="1400" dirty="0"/>
                    </a:p>
                  </a:txBody>
                  <a:tcPr marL="112536" marR="112536" marT="56268" marB="56268"/>
                </a:tc>
                <a:tc>
                  <a:txBody>
                    <a:bodyPr/>
                    <a:lstStyle/>
                    <a:p>
                      <a:r>
                        <a:rPr lang="da-DK" sz="1400" dirty="0" smtClean="0"/>
                        <a:t>-</a:t>
                      </a:r>
                      <a:endParaRPr lang="da-DK" sz="1400" dirty="0"/>
                    </a:p>
                  </a:txBody>
                  <a:tcPr marL="112536" marR="112536" marT="56268" marB="56268"/>
                </a:tc>
                <a:tc>
                  <a:txBody>
                    <a:bodyPr/>
                    <a:lstStyle/>
                    <a:p>
                      <a:r>
                        <a:rPr lang="da-DK" sz="1400" dirty="0" smtClean="0"/>
                        <a:t>450</a:t>
                      </a:r>
                      <a:endParaRPr lang="da-DK" sz="1400" dirty="0"/>
                    </a:p>
                  </a:txBody>
                  <a:tcPr marL="112536" marR="112536" marT="56268" marB="56268"/>
                </a:tc>
                <a:tc>
                  <a:txBody>
                    <a:bodyPr/>
                    <a:lstStyle/>
                    <a:p>
                      <a:r>
                        <a:rPr lang="da-DK" sz="1400" dirty="0" smtClean="0"/>
                        <a:t>1350</a:t>
                      </a:r>
                      <a:endParaRPr lang="da-DK" sz="1400" dirty="0"/>
                    </a:p>
                  </a:txBody>
                  <a:tcPr marL="112536" marR="112536" marT="56268" marB="56268"/>
                </a:tc>
                <a:tc>
                  <a:txBody>
                    <a:bodyPr/>
                    <a:lstStyle/>
                    <a:p>
                      <a:r>
                        <a:rPr lang="da-DK" sz="1400" dirty="0" smtClean="0"/>
                        <a:t>2700</a:t>
                      </a:r>
                      <a:endParaRPr lang="da-DK" sz="1400" dirty="0"/>
                    </a:p>
                  </a:txBody>
                  <a:tcPr marL="112536" marR="112536" marT="56268" marB="56268"/>
                </a:tc>
              </a:tr>
              <a:tr h="456395">
                <a:tc>
                  <a:txBody>
                    <a:bodyPr/>
                    <a:lstStyle/>
                    <a:p>
                      <a:r>
                        <a:rPr lang="da-DK" sz="1400" dirty="0" smtClean="0"/>
                        <a:t>Salg (Opkøbere)</a:t>
                      </a:r>
                      <a:endParaRPr lang="da-DK" sz="1400" dirty="0"/>
                    </a:p>
                  </a:txBody>
                  <a:tcPr marL="112536" marR="112536" marT="56268" marB="56268"/>
                </a:tc>
                <a:tc>
                  <a:txBody>
                    <a:bodyPr/>
                    <a:lstStyle/>
                    <a:p>
                      <a:r>
                        <a:rPr lang="da-DK" sz="1400" dirty="0" smtClean="0"/>
                        <a:t>-</a:t>
                      </a:r>
                      <a:endParaRPr lang="da-DK" sz="1400" dirty="0"/>
                    </a:p>
                  </a:txBody>
                  <a:tcPr marL="112536" marR="112536" marT="56268" marB="56268"/>
                </a:tc>
                <a:tc>
                  <a:txBody>
                    <a:bodyPr/>
                    <a:lstStyle/>
                    <a:p>
                      <a:r>
                        <a:rPr lang="da-DK" sz="1400" dirty="0" smtClean="0"/>
                        <a:t>-</a:t>
                      </a:r>
                      <a:endParaRPr lang="da-DK" sz="1400" dirty="0"/>
                    </a:p>
                  </a:txBody>
                  <a:tcPr marL="112536" marR="112536" marT="56268" marB="56268"/>
                </a:tc>
                <a:tc>
                  <a:txBody>
                    <a:bodyPr/>
                    <a:lstStyle/>
                    <a:p>
                      <a:r>
                        <a:rPr lang="da-DK" sz="1400" dirty="0" smtClean="0"/>
                        <a:t>1500</a:t>
                      </a:r>
                      <a:endParaRPr lang="da-DK" sz="1400" dirty="0"/>
                    </a:p>
                  </a:txBody>
                  <a:tcPr marL="112536" marR="112536" marT="56268" marB="56268"/>
                </a:tc>
                <a:tc>
                  <a:txBody>
                    <a:bodyPr/>
                    <a:lstStyle/>
                    <a:p>
                      <a:r>
                        <a:rPr lang="da-DK" sz="1400" dirty="0" smtClean="0"/>
                        <a:t>3500</a:t>
                      </a:r>
                      <a:endParaRPr lang="da-DK" sz="1400" dirty="0"/>
                    </a:p>
                  </a:txBody>
                  <a:tcPr marL="112536" marR="112536" marT="56268" marB="56268"/>
                </a:tc>
              </a:tr>
              <a:tr h="456395">
                <a:tc>
                  <a:txBody>
                    <a:bodyPr/>
                    <a:lstStyle/>
                    <a:p>
                      <a:r>
                        <a:rPr lang="da-DK" sz="1400" dirty="0" smtClean="0"/>
                        <a:t>Investeringer</a:t>
                      </a:r>
                      <a:endParaRPr lang="da-DK" sz="1400" dirty="0"/>
                    </a:p>
                  </a:txBody>
                  <a:tcPr marL="112536" marR="112536" marT="56268" marB="56268"/>
                </a:tc>
                <a:tc>
                  <a:txBody>
                    <a:bodyPr/>
                    <a:lstStyle/>
                    <a:p>
                      <a:r>
                        <a:rPr lang="da-DK" sz="1400" dirty="0" smtClean="0"/>
                        <a:t>-</a:t>
                      </a:r>
                      <a:endParaRPr lang="da-DK" sz="1400" dirty="0"/>
                    </a:p>
                  </a:txBody>
                  <a:tcPr marL="112536" marR="112536" marT="56268" marB="56268"/>
                </a:tc>
                <a:tc>
                  <a:txBody>
                    <a:bodyPr/>
                    <a:lstStyle/>
                    <a:p>
                      <a:r>
                        <a:rPr lang="da-DK" sz="1400" dirty="0" smtClean="0"/>
                        <a:t>-</a:t>
                      </a:r>
                      <a:endParaRPr lang="da-DK" sz="1400" dirty="0"/>
                    </a:p>
                  </a:txBody>
                  <a:tcPr marL="112536" marR="112536" marT="56268" marB="56268"/>
                </a:tc>
                <a:tc>
                  <a:txBody>
                    <a:bodyPr/>
                    <a:lstStyle/>
                    <a:p>
                      <a:r>
                        <a:rPr lang="da-DK" sz="1400" dirty="0" smtClean="0"/>
                        <a:t>-</a:t>
                      </a:r>
                      <a:endParaRPr lang="da-DK" sz="1400" dirty="0"/>
                    </a:p>
                  </a:txBody>
                  <a:tcPr marL="112536" marR="112536" marT="56268" marB="56268"/>
                </a:tc>
                <a:tc>
                  <a:txBody>
                    <a:bodyPr/>
                    <a:lstStyle/>
                    <a:p>
                      <a:r>
                        <a:rPr lang="da-DK" sz="1400" dirty="0" smtClean="0"/>
                        <a:t>-</a:t>
                      </a:r>
                      <a:endParaRPr lang="da-DK" sz="1400" dirty="0"/>
                    </a:p>
                  </a:txBody>
                  <a:tcPr marL="112536" marR="112536" marT="56268" marB="56268"/>
                </a:tc>
              </a:tr>
              <a:tr h="456395">
                <a:tc>
                  <a:txBody>
                    <a:bodyPr/>
                    <a:lstStyle/>
                    <a:p>
                      <a:r>
                        <a:rPr lang="da-DK" sz="1400" dirty="0" smtClean="0"/>
                        <a:t>Forskningsbevillinger</a:t>
                      </a:r>
                      <a:endParaRPr lang="da-DK" sz="1400" dirty="0"/>
                    </a:p>
                  </a:txBody>
                  <a:tcPr marL="112536" marR="112536" marT="56268" marB="56268"/>
                </a:tc>
                <a:tc>
                  <a:txBody>
                    <a:bodyPr/>
                    <a:lstStyle/>
                    <a:p>
                      <a:r>
                        <a:rPr lang="da-DK" sz="1400" dirty="0" smtClean="0"/>
                        <a:t>-</a:t>
                      </a:r>
                      <a:endParaRPr lang="da-DK" sz="1400" dirty="0"/>
                    </a:p>
                  </a:txBody>
                  <a:tcPr marL="112536" marR="112536" marT="56268" marB="56268"/>
                </a:tc>
                <a:tc>
                  <a:txBody>
                    <a:bodyPr/>
                    <a:lstStyle/>
                    <a:p>
                      <a:r>
                        <a:rPr lang="da-DK" sz="1400" dirty="0" smtClean="0"/>
                        <a:t>-</a:t>
                      </a:r>
                      <a:endParaRPr lang="da-DK" sz="1400" dirty="0"/>
                    </a:p>
                  </a:txBody>
                  <a:tcPr marL="112536" marR="112536" marT="56268" marB="56268"/>
                </a:tc>
                <a:tc>
                  <a:txBody>
                    <a:bodyPr/>
                    <a:lstStyle/>
                    <a:p>
                      <a:r>
                        <a:rPr lang="da-DK" sz="1400" dirty="0" smtClean="0"/>
                        <a:t>-</a:t>
                      </a:r>
                      <a:endParaRPr lang="da-DK" sz="1400" dirty="0"/>
                    </a:p>
                  </a:txBody>
                  <a:tcPr marL="112536" marR="112536" marT="56268" marB="56268"/>
                </a:tc>
                <a:tc>
                  <a:txBody>
                    <a:bodyPr/>
                    <a:lstStyle/>
                    <a:p>
                      <a:r>
                        <a:rPr lang="da-DK" sz="1400" dirty="0" smtClean="0"/>
                        <a:t>-</a:t>
                      </a:r>
                      <a:endParaRPr lang="da-DK" sz="1400" dirty="0"/>
                    </a:p>
                  </a:txBody>
                  <a:tcPr marL="112536" marR="112536" marT="56268" marB="56268"/>
                </a:tc>
              </a:tr>
              <a:tr h="456395">
                <a:tc>
                  <a:txBody>
                    <a:bodyPr/>
                    <a:lstStyle/>
                    <a:p>
                      <a:r>
                        <a:rPr lang="da-DK" sz="1400" b="1" dirty="0" smtClean="0"/>
                        <a:t>Samlet</a:t>
                      </a:r>
                      <a:endParaRPr lang="da-DK" sz="1400" b="1" dirty="0"/>
                    </a:p>
                  </a:txBody>
                  <a:tcPr marL="112536" marR="112536" marT="56268" marB="56268"/>
                </a:tc>
                <a:tc>
                  <a:txBody>
                    <a:bodyPr/>
                    <a:lstStyle/>
                    <a:p>
                      <a:r>
                        <a:rPr lang="da-DK" sz="1400" dirty="0" smtClean="0"/>
                        <a:t>0</a:t>
                      </a:r>
                      <a:endParaRPr lang="da-DK" sz="1400" dirty="0"/>
                    </a:p>
                  </a:txBody>
                  <a:tcPr marL="112536" marR="112536" marT="56268" marB="56268"/>
                </a:tc>
                <a:tc>
                  <a:txBody>
                    <a:bodyPr/>
                    <a:lstStyle/>
                    <a:p>
                      <a:r>
                        <a:rPr lang="da-DK" sz="1400" dirty="0" smtClean="0"/>
                        <a:t>450</a:t>
                      </a:r>
                      <a:endParaRPr lang="da-DK" sz="1400" dirty="0"/>
                    </a:p>
                  </a:txBody>
                  <a:tcPr marL="112536" marR="112536" marT="56268" marB="56268"/>
                </a:tc>
                <a:tc>
                  <a:txBody>
                    <a:bodyPr/>
                    <a:lstStyle/>
                    <a:p>
                      <a:r>
                        <a:rPr lang="da-DK" sz="1400" dirty="0" smtClean="0"/>
                        <a:t>2850</a:t>
                      </a:r>
                      <a:endParaRPr lang="da-DK" sz="1400" dirty="0"/>
                    </a:p>
                  </a:txBody>
                  <a:tcPr marL="112536" marR="112536" marT="56268" marB="56268"/>
                </a:tc>
                <a:tc>
                  <a:txBody>
                    <a:bodyPr/>
                    <a:lstStyle/>
                    <a:p>
                      <a:r>
                        <a:rPr lang="da-DK" sz="1400" dirty="0" smtClean="0"/>
                        <a:t>6200</a:t>
                      </a:r>
                      <a:endParaRPr lang="da-DK" sz="1400" dirty="0"/>
                    </a:p>
                  </a:txBody>
                  <a:tcPr marL="112536" marR="112536" marT="56268" marB="56268"/>
                </a:tc>
              </a:tr>
            </a:tbl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096AD2-D1B6-4083-BE8B-68BA89872E41}" type="slidenum">
              <a:rPr lang="da-DK" smtClean="0"/>
              <a:t>25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394359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b="1" dirty="0" smtClean="0"/>
              <a:t>udvikling og </a:t>
            </a:r>
            <a:r>
              <a:rPr lang="da-DK" b="1" dirty="0" smtClean="0"/>
              <a:t>drift.</a:t>
            </a:r>
            <a:endParaRPr lang="da-DK" b="1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6132273"/>
              </p:ext>
            </p:extLst>
          </p:nvPr>
        </p:nvGraphicFramePr>
        <p:xfrm>
          <a:off x="628650" y="1690689"/>
          <a:ext cx="7502380" cy="3651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52101"/>
                <a:gridCol w="1286123"/>
                <a:gridCol w="1232534"/>
                <a:gridCol w="1331146"/>
                <a:gridCol w="1500476"/>
              </a:tblGrid>
              <a:tr h="456395">
                <a:tc>
                  <a:txBody>
                    <a:bodyPr/>
                    <a:lstStyle/>
                    <a:p>
                      <a:r>
                        <a:rPr lang="da-DK" sz="1700" dirty="0" smtClean="0"/>
                        <a:t>Benævnelse (t.</a:t>
                      </a:r>
                      <a:r>
                        <a:rPr lang="da-DK" sz="1700" baseline="0" dirty="0" smtClean="0"/>
                        <a:t> </a:t>
                      </a:r>
                      <a:r>
                        <a:rPr lang="da-DK" sz="1700" baseline="0" dirty="0" err="1" smtClean="0"/>
                        <a:t>kr</a:t>
                      </a:r>
                      <a:r>
                        <a:rPr lang="da-DK" sz="1700" baseline="0" dirty="0" smtClean="0"/>
                        <a:t>)</a:t>
                      </a:r>
                      <a:endParaRPr lang="da-DK" sz="1700" dirty="0"/>
                    </a:p>
                  </a:txBody>
                  <a:tcPr marL="112536" marR="112536" marT="56268" marB="56268"/>
                </a:tc>
                <a:tc>
                  <a:txBody>
                    <a:bodyPr/>
                    <a:lstStyle/>
                    <a:p>
                      <a:r>
                        <a:rPr lang="da-DK" sz="1700" dirty="0" smtClean="0"/>
                        <a:t>2015</a:t>
                      </a:r>
                      <a:endParaRPr lang="da-DK" sz="1700" dirty="0"/>
                    </a:p>
                  </a:txBody>
                  <a:tcPr marL="112536" marR="112536" marT="56268" marB="56268"/>
                </a:tc>
                <a:tc>
                  <a:txBody>
                    <a:bodyPr/>
                    <a:lstStyle/>
                    <a:p>
                      <a:r>
                        <a:rPr lang="da-DK" sz="1700" dirty="0" smtClean="0"/>
                        <a:t>2016</a:t>
                      </a:r>
                      <a:endParaRPr lang="da-DK" sz="1700" dirty="0"/>
                    </a:p>
                  </a:txBody>
                  <a:tcPr marL="112536" marR="112536" marT="56268" marB="56268"/>
                </a:tc>
                <a:tc>
                  <a:txBody>
                    <a:bodyPr/>
                    <a:lstStyle/>
                    <a:p>
                      <a:r>
                        <a:rPr lang="da-DK" sz="1700" dirty="0" smtClean="0"/>
                        <a:t>2017</a:t>
                      </a:r>
                      <a:endParaRPr lang="da-DK" sz="1700" dirty="0"/>
                    </a:p>
                  </a:txBody>
                  <a:tcPr marL="112536" marR="112536" marT="56268" marB="56268"/>
                </a:tc>
                <a:tc>
                  <a:txBody>
                    <a:bodyPr/>
                    <a:lstStyle/>
                    <a:p>
                      <a:r>
                        <a:rPr lang="da-DK" sz="1700" dirty="0" smtClean="0"/>
                        <a:t>2018</a:t>
                      </a:r>
                      <a:endParaRPr lang="da-DK" sz="1700" dirty="0"/>
                    </a:p>
                  </a:txBody>
                  <a:tcPr marL="112536" marR="112536" marT="56268" marB="56268"/>
                </a:tc>
              </a:tr>
              <a:tr h="456395">
                <a:tc>
                  <a:txBody>
                    <a:bodyPr/>
                    <a:lstStyle/>
                    <a:p>
                      <a:r>
                        <a:rPr lang="da-DK" sz="1400" dirty="0" smtClean="0"/>
                        <a:t>Lønudgifter</a:t>
                      </a:r>
                      <a:endParaRPr lang="da-DK" sz="1400" dirty="0"/>
                    </a:p>
                  </a:txBody>
                  <a:tcPr marL="112536" marR="112536" marT="56268" marB="56268"/>
                </a:tc>
                <a:tc>
                  <a:txBody>
                    <a:bodyPr/>
                    <a:lstStyle/>
                    <a:p>
                      <a:r>
                        <a:rPr lang="da-DK" sz="1400" dirty="0" smtClean="0"/>
                        <a:t>-135*</a:t>
                      </a:r>
                      <a:endParaRPr lang="da-DK" sz="1400" dirty="0"/>
                    </a:p>
                  </a:txBody>
                  <a:tcPr marL="112536" marR="112536" marT="56268" marB="56268"/>
                </a:tc>
                <a:tc>
                  <a:txBody>
                    <a:bodyPr/>
                    <a:lstStyle/>
                    <a:p>
                      <a:r>
                        <a:rPr lang="da-DK" sz="1400" dirty="0" smtClean="0"/>
                        <a:t>-270*</a:t>
                      </a:r>
                      <a:endParaRPr lang="da-DK" sz="1400" dirty="0"/>
                    </a:p>
                  </a:txBody>
                  <a:tcPr marL="112536" marR="112536" marT="56268" marB="56268"/>
                </a:tc>
                <a:tc>
                  <a:txBody>
                    <a:bodyPr/>
                    <a:lstStyle/>
                    <a:p>
                      <a:r>
                        <a:rPr lang="da-DK" sz="1400" dirty="0" smtClean="0"/>
                        <a:t>-720*</a:t>
                      </a:r>
                      <a:endParaRPr lang="da-DK" sz="1400" dirty="0"/>
                    </a:p>
                  </a:txBody>
                  <a:tcPr marL="112536" marR="112536" marT="56268" marB="56268"/>
                </a:tc>
                <a:tc>
                  <a:txBody>
                    <a:bodyPr/>
                    <a:lstStyle/>
                    <a:p>
                      <a:r>
                        <a:rPr lang="da-DK" sz="1400" dirty="0" smtClean="0"/>
                        <a:t>-720*</a:t>
                      </a:r>
                      <a:endParaRPr lang="da-DK" sz="1400" dirty="0"/>
                    </a:p>
                  </a:txBody>
                  <a:tcPr marL="112536" marR="112536" marT="56268" marB="56268"/>
                </a:tc>
              </a:tr>
              <a:tr h="456395">
                <a:tc>
                  <a:txBody>
                    <a:bodyPr/>
                    <a:lstStyle/>
                    <a:p>
                      <a:r>
                        <a:rPr lang="da-DK" sz="1400" dirty="0" smtClean="0"/>
                        <a:t>Husleje (NOVI)</a:t>
                      </a:r>
                      <a:endParaRPr lang="da-DK" sz="1400" dirty="0"/>
                    </a:p>
                  </a:txBody>
                  <a:tcPr marL="112536" marR="112536" marT="56268" marB="56268"/>
                </a:tc>
                <a:tc>
                  <a:txBody>
                    <a:bodyPr/>
                    <a:lstStyle/>
                    <a:p>
                      <a:r>
                        <a:rPr lang="da-DK" sz="1400" dirty="0" smtClean="0"/>
                        <a:t>-28</a:t>
                      </a:r>
                      <a:endParaRPr lang="da-DK" sz="1400" dirty="0"/>
                    </a:p>
                  </a:txBody>
                  <a:tcPr marL="112536" marR="112536" marT="56268" marB="56268"/>
                </a:tc>
                <a:tc>
                  <a:txBody>
                    <a:bodyPr/>
                    <a:lstStyle/>
                    <a:p>
                      <a:r>
                        <a:rPr lang="da-DK" sz="1400" dirty="0" smtClean="0"/>
                        <a:t>-70</a:t>
                      </a:r>
                      <a:endParaRPr lang="da-DK" sz="1400" dirty="0"/>
                    </a:p>
                  </a:txBody>
                  <a:tcPr marL="112536" marR="112536" marT="56268" marB="56268"/>
                </a:tc>
                <a:tc>
                  <a:txBody>
                    <a:bodyPr/>
                    <a:lstStyle/>
                    <a:p>
                      <a:r>
                        <a:rPr lang="da-DK" sz="1400" dirty="0" smtClean="0"/>
                        <a:t>-70</a:t>
                      </a:r>
                      <a:endParaRPr lang="da-DK" sz="1400" dirty="0"/>
                    </a:p>
                  </a:txBody>
                  <a:tcPr marL="112536" marR="112536" marT="56268" marB="56268"/>
                </a:tc>
                <a:tc>
                  <a:txBody>
                    <a:bodyPr/>
                    <a:lstStyle/>
                    <a:p>
                      <a:r>
                        <a:rPr lang="da-DK" sz="1400" dirty="0" smtClean="0"/>
                        <a:t>-70</a:t>
                      </a:r>
                      <a:endParaRPr lang="da-DK" sz="1400" dirty="0"/>
                    </a:p>
                  </a:txBody>
                  <a:tcPr marL="112536" marR="112536" marT="56268" marB="56268"/>
                </a:tc>
              </a:tr>
              <a:tr h="456395">
                <a:tc>
                  <a:txBody>
                    <a:bodyPr/>
                    <a:lstStyle/>
                    <a:p>
                      <a:r>
                        <a:rPr lang="da-DK" sz="1400" dirty="0" smtClean="0"/>
                        <a:t>Server/Hardware</a:t>
                      </a:r>
                      <a:endParaRPr lang="da-DK" sz="1400" dirty="0"/>
                    </a:p>
                  </a:txBody>
                  <a:tcPr marL="112536" marR="112536" marT="56268" marB="56268"/>
                </a:tc>
                <a:tc>
                  <a:txBody>
                    <a:bodyPr/>
                    <a:lstStyle/>
                    <a:p>
                      <a:r>
                        <a:rPr lang="da-DK" sz="1400" dirty="0" smtClean="0"/>
                        <a:t>-50</a:t>
                      </a:r>
                      <a:endParaRPr lang="da-DK" sz="1400" dirty="0"/>
                    </a:p>
                  </a:txBody>
                  <a:tcPr marL="112536" marR="112536" marT="56268" marB="56268"/>
                </a:tc>
                <a:tc>
                  <a:txBody>
                    <a:bodyPr/>
                    <a:lstStyle/>
                    <a:p>
                      <a:r>
                        <a:rPr lang="da-DK" sz="1400" dirty="0" smtClean="0"/>
                        <a:t>-28</a:t>
                      </a:r>
                      <a:endParaRPr lang="da-DK" sz="1400" dirty="0"/>
                    </a:p>
                  </a:txBody>
                  <a:tcPr marL="112536" marR="112536" marT="56268" marB="56268"/>
                </a:tc>
                <a:tc>
                  <a:txBody>
                    <a:bodyPr/>
                    <a:lstStyle/>
                    <a:p>
                      <a:r>
                        <a:rPr lang="da-DK" sz="1400" dirty="0" smtClean="0"/>
                        <a:t>-35</a:t>
                      </a:r>
                      <a:endParaRPr lang="da-DK" sz="1400" dirty="0"/>
                    </a:p>
                  </a:txBody>
                  <a:tcPr marL="112536" marR="112536" marT="56268" marB="56268"/>
                </a:tc>
                <a:tc>
                  <a:txBody>
                    <a:bodyPr/>
                    <a:lstStyle/>
                    <a:p>
                      <a:r>
                        <a:rPr lang="da-DK" sz="1400" dirty="0" smtClean="0"/>
                        <a:t>-40</a:t>
                      </a:r>
                      <a:endParaRPr lang="da-DK" sz="1400" dirty="0"/>
                    </a:p>
                  </a:txBody>
                  <a:tcPr marL="112536" marR="112536" marT="56268" marB="56268"/>
                </a:tc>
              </a:tr>
              <a:tr h="456395">
                <a:tc>
                  <a:txBody>
                    <a:bodyPr/>
                    <a:lstStyle/>
                    <a:p>
                      <a:r>
                        <a:rPr lang="da-DK" sz="1400" dirty="0" smtClean="0"/>
                        <a:t>PR/Reklame</a:t>
                      </a:r>
                      <a:endParaRPr lang="da-DK" sz="1400" dirty="0"/>
                    </a:p>
                  </a:txBody>
                  <a:tcPr marL="112536" marR="112536" marT="56268" marB="56268"/>
                </a:tc>
                <a:tc>
                  <a:txBody>
                    <a:bodyPr/>
                    <a:lstStyle/>
                    <a:p>
                      <a:r>
                        <a:rPr lang="da-DK" sz="1400" dirty="0" smtClean="0"/>
                        <a:t>-135</a:t>
                      </a:r>
                      <a:endParaRPr lang="da-DK" sz="1400" dirty="0"/>
                    </a:p>
                  </a:txBody>
                  <a:tcPr marL="112536" marR="112536" marT="56268" marB="56268"/>
                </a:tc>
                <a:tc>
                  <a:txBody>
                    <a:bodyPr/>
                    <a:lstStyle/>
                    <a:p>
                      <a:r>
                        <a:rPr lang="da-DK" sz="1400" dirty="0" smtClean="0"/>
                        <a:t>-105</a:t>
                      </a:r>
                      <a:endParaRPr lang="da-DK" sz="1400" dirty="0"/>
                    </a:p>
                  </a:txBody>
                  <a:tcPr marL="112536" marR="112536" marT="56268" marB="56268"/>
                </a:tc>
                <a:tc>
                  <a:txBody>
                    <a:bodyPr/>
                    <a:lstStyle/>
                    <a:p>
                      <a:r>
                        <a:rPr lang="da-DK" sz="1400" dirty="0" smtClean="0"/>
                        <a:t>-105</a:t>
                      </a:r>
                      <a:endParaRPr lang="da-DK" sz="1400" dirty="0"/>
                    </a:p>
                  </a:txBody>
                  <a:tcPr marL="112536" marR="112536" marT="56268" marB="56268"/>
                </a:tc>
                <a:tc>
                  <a:txBody>
                    <a:bodyPr/>
                    <a:lstStyle/>
                    <a:p>
                      <a:r>
                        <a:rPr lang="da-DK" sz="1400" dirty="0" smtClean="0"/>
                        <a:t>-105</a:t>
                      </a:r>
                      <a:endParaRPr lang="da-DK" sz="1400" dirty="0"/>
                    </a:p>
                  </a:txBody>
                  <a:tcPr marL="112536" marR="112536" marT="56268" marB="56268"/>
                </a:tc>
              </a:tr>
              <a:tr h="456395">
                <a:tc>
                  <a:txBody>
                    <a:bodyPr/>
                    <a:lstStyle/>
                    <a:p>
                      <a:r>
                        <a:rPr lang="da-DK" sz="1400" dirty="0" smtClean="0"/>
                        <a:t>Div. Kontor</a:t>
                      </a:r>
                      <a:endParaRPr lang="da-DK" sz="1400" dirty="0"/>
                    </a:p>
                  </a:txBody>
                  <a:tcPr marL="112536" marR="112536" marT="56268" marB="56268"/>
                </a:tc>
                <a:tc>
                  <a:txBody>
                    <a:bodyPr/>
                    <a:lstStyle/>
                    <a:p>
                      <a:r>
                        <a:rPr lang="da-DK" sz="1400" dirty="0" smtClean="0"/>
                        <a:t>-15</a:t>
                      </a:r>
                      <a:endParaRPr lang="da-DK" sz="1400" dirty="0"/>
                    </a:p>
                  </a:txBody>
                  <a:tcPr marL="112536" marR="112536" marT="56268" marB="56268"/>
                </a:tc>
                <a:tc>
                  <a:txBody>
                    <a:bodyPr/>
                    <a:lstStyle/>
                    <a:p>
                      <a:r>
                        <a:rPr lang="da-DK" sz="1400" dirty="0" smtClean="0"/>
                        <a:t>-15</a:t>
                      </a:r>
                      <a:endParaRPr lang="da-DK" sz="1400" dirty="0"/>
                    </a:p>
                  </a:txBody>
                  <a:tcPr marL="112536" marR="112536" marT="56268" marB="56268"/>
                </a:tc>
                <a:tc>
                  <a:txBody>
                    <a:bodyPr/>
                    <a:lstStyle/>
                    <a:p>
                      <a:r>
                        <a:rPr lang="da-DK" sz="1400" dirty="0" smtClean="0"/>
                        <a:t>-15</a:t>
                      </a:r>
                      <a:endParaRPr lang="da-DK" sz="1400" dirty="0"/>
                    </a:p>
                  </a:txBody>
                  <a:tcPr marL="112536" marR="112536" marT="56268" marB="56268"/>
                </a:tc>
                <a:tc>
                  <a:txBody>
                    <a:bodyPr/>
                    <a:lstStyle/>
                    <a:p>
                      <a:r>
                        <a:rPr lang="da-DK" sz="1400" dirty="0" smtClean="0"/>
                        <a:t>-15</a:t>
                      </a:r>
                      <a:endParaRPr lang="da-DK" sz="1400" dirty="0"/>
                    </a:p>
                  </a:txBody>
                  <a:tcPr marL="112536" marR="112536" marT="56268" marB="56268"/>
                </a:tc>
              </a:tr>
              <a:tr h="456395">
                <a:tc>
                  <a:txBody>
                    <a:bodyPr/>
                    <a:lstStyle/>
                    <a:p>
                      <a:r>
                        <a:rPr lang="da-DK" sz="1400" dirty="0" smtClean="0"/>
                        <a:t>Juridisk Bistand</a:t>
                      </a:r>
                      <a:endParaRPr lang="da-DK" sz="1400" dirty="0"/>
                    </a:p>
                  </a:txBody>
                  <a:tcPr marL="112536" marR="112536" marT="56268" marB="56268"/>
                </a:tc>
                <a:tc>
                  <a:txBody>
                    <a:bodyPr/>
                    <a:lstStyle/>
                    <a:p>
                      <a:r>
                        <a:rPr lang="da-DK" sz="1400" dirty="0" smtClean="0"/>
                        <a:t>-50</a:t>
                      </a:r>
                      <a:endParaRPr lang="da-DK" sz="1400" dirty="0"/>
                    </a:p>
                  </a:txBody>
                  <a:tcPr marL="112536" marR="112536" marT="56268" marB="56268"/>
                </a:tc>
                <a:tc>
                  <a:txBody>
                    <a:bodyPr/>
                    <a:lstStyle/>
                    <a:p>
                      <a:r>
                        <a:rPr lang="da-DK" sz="1400" dirty="0" smtClean="0"/>
                        <a:t>-50</a:t>
                      </a:r>
                      <a:endParaRPr lang="da-DK" sz="1400" dirty="0"/>
                    </a:p>
                  </a:txBody>
                  <a:tcPr marL="112536" marR="112536" marT="56268" marB="56268"/>
                </a:tc>
                <a:tc>
                  <a:txBody>
                    <a:bodyPr/>
                    <a:lstStyle/>
                    <a:p>
                      <a:r>
                        <a:rPr lang="da-DK" sz="1400" dirty="0" smtClean="0"/>
                        <a:t>-50</a:t>
                      </a:r>
                      <a:endParaRPr lang="da-DK" sz="1400" dirty="0"/>
                    </a:p>
                  </a:txBody>
                  <a:tcPr marL="112536" marR="112536" marT="56268" marB="56268"/>
                </a:tc>
                <a:tc>
                  <a:txBody>
                    <a:bodyPr/>
                    <a:lstStyle/>
                    <a:p>
                      <a:r>
                        <a:rPr lang="da-DK" sz="1400" dirty="0" smtClean="0"/>
                        <a:t>-50</a:t>
                      </a:r>
                      <a:endParaRPr lang="da-DK" sz="1400" dirty="0"/>
                    </a:p>
                  </a:txBody>
                  <a:tcPr marL="112536" marR="112536" marT="56268" marB="56268"/>
                </a:tc>
              </a:tr>
              <a:tr h="456395">
                <a:tc>
                  <a:txBody>
                    <a:bodyPr/>
                    <a:lstStyle/>
                    <a:p>
                      <a:r>
                        <a:rPr lang="da-DK" sz="1400" b="1" dirty="0" smtClean="0"/>
                        <a:t>Samlet</a:t>
                      </a:r>
                      <a:endParaRPr lang="da-DK" sz="1400" b="1" dirty="0"/>
                    </a:p>
                  </a:txBody>
                  <a:tcPr marL="112536" marR="112536" marT="56268" marB="56268"/>
                </a:tc>
                <a:tc>
                  <a:txBody>
                    <a:bodyPr/>
                    <a:lstStyle/>
                    <a:p>
                      <a:r>
                        <a:rPr lang="da-DK" sz="1400" dirty="0" smtClean="0"/>
                        <a:t>-413</a:t>
                      </a:r>
                      <a:endParaRPr lang="da-DK" sz="1400" dirty="0"/>
                    </a:p>
                  </a:txBody>
                  <a:tcPr marL="112536" marR="112536" marT="56268" marB="56268"/>
                </a:tc>
                <a:tc>
                  <a:txBody>
                    <a:bodyPr/>
                    <a:lstStyle/>
                    <a:p>
                      <a:r>
                        <a:rPr lang="da-DK" sz="1400" dirty="0" smtClean="0"/>
                        <a:t>-538</a:t>
                      </a:r>
                      <a:endParaRPr lang="da-DK" sz="1400" dirty="0"/>
                    </a:p>
                  </a:txBody>
                  <a:tcPr marL="112536" marR="112536" marT="56268" marB="56268"/>
                </a:tc>
                <a:tc>
                  <a:txBody>
                    <a:bodyPr/>
                    <a:lstStyle/>
                    <a:p>
                      <a:r>
                        <a:rPr lang="da-DK" sz="1400" dirty="0" smtClean="0"/>
                        <a:t>-995</a:t>
                      </a:r>
                      <a:endParaRPr lang="da-DK" sz="1400" dirty="0"/>
                    </a:p>
                  </a:txBody>
                  <a:tcPr marL="112536" marR="112536" marT="56268" marB="56268"/>
                </a:tc>
                <a:tc>
                  <a:txBody>
                    <a:bodyPr/>
                    <a:lstStyle/>
                    <a:p>
                      <a:r>
                        <a:rPr lang="da-DK" sz="1400" dirty="0" smtClean="0"/>
                        <a:t>-1000</a:t>
                      </a:r>
                      <a:endParaRPr lang="da-DK" sz="1400" dirty="0"/>
                    </a:p>
                  </a:txBody>
                  <a:tcPr marL="112536" marR="112536" marT="56268" marB="56268"/>
                </a:tc>
              </a:tr>
            </a:tbl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096AD2-D1B6-4083-BE8B-68BA89872E41}" type="slidenum">
              <a:rPr lang="da-DK" smtClean="0"/>
              <a:t>26</a:t>
            </a:fld>
            <a:endParaRPr lang="da-DK"/>
          </a:p>
        </p:txBody>
      </p:sp>
      <p:sp>
        <p:nvSpPr>
          <p:cNvPr id="5" name="TextBox 4"/>
          <p:cNvSpPr txBox="1"/>
          <p:nvPr/>
        </p:nvSpPr>
        <p:spPr>
          <a:xfrm>
            <a:off x="6294120" y="5341620"/>
            <a:ext cx="191911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dirty="0" smtClean="0"/>
              <a:t>*inklusive andel af overskud</a:t>
            </a:r>
            <a:endParaRPr lang="da-DK" sz="1100" dirty="0"/>
          </a:p>
        </p:txBody>
      </p:sp>
    </p:spTree>
    <p:extLst>
      <p:ext uri="{BB962C8B-B14F-4D97-AF65-F5344CB8AC3E}">
        <p14:creationId xmlns:p14="http://schemas.microsoft.com/office/powerpoint/2010/main" val="1724136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b="1" dirty="0" smtClean="0"/>
              <a:t>samlet.</a:t>
            </a:r>
            <a:endParaRPr lang="da-DK" b="1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8003344"/>
              </p:ext>
            </p:extLst>
          </p:nvPr>
        </p:nvGraphicFramePr>
        <p:xfrm>
          <a:off x="628650" y="2522255"/>
          <a:ext cx="7502380" cy="18255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52101"/>
                <a:gridCol w="1286123"/>
                <a:gridCol w="1232534"/>
                <a:gridCol w="1331146"/>
                <a:gridCol w="1500476"/>
              </a:tblGrid>
              <a:tr h="456395">
                <a:tc>
                  <a:txBody>
                    <a:bodyPr/>
                    <a:lstStyle/>
                    <a:p>
                      <a:r>
                        <a:rPr lang="da-DK" sz="1700" dirty="0" smtClean="0"/>
                        <a:t>Benævnelse (t.</a:t>
                      </a:r>
                      <a:r>
                        <a:rPr lang="da-DK" sz="1700" baseline="0" dirty="0" smtClean="0"/>
                        <a:t> </a:t>
                      </a:r>
                      <a:r>
                        <a:rPr lang="da-DK" sz="1700" baseline="0" dirty="0" err="1" smtClean="0"/>
                        <a:t>kr</a:t>
                      </a:r>
                      <a:r>
                        <a:rPr lang="da-DK" sz="1700" baseline="0" dirty="0" smtClean="0"/>
                        <a:t>)</a:t>
                      </a:r>
                      <a:endParaRPr lang="da-DK" sz="1700" dirty="0"/>
                    </a:p>
                  </a:txBody>
                  <a:tcPr marL="112536" marR="112536" marT="56268" marB="56268"/>
                </a:tc>
                <a:tc>
                  <a:txBody>
                    <a:bodyPr/>
                    <a:lstStyle/>
                    <a:p>
                      <a:r>
                        <a:rPr lang="da-DK" sz="1700" dirty="0" smtClean="0"/>
                        <a:t>2015</a:t>
                      </a:r>
                      <a:endParaRPr lang="da-DK" sz="1700" dirty="0"/>
                    </a:p>
                  </a:txBody>
                  <a:tcPr marL="112536" marR="112536" marT="56268" marB="56268"/>
                </a:tc>
                <a:tc>
                  <a:txBody>
                    <a:bodyPr/>
                    <a:lstStyle/>
                    <a:p>
                      <a:r>
                        <a:rPr lang="da-DK" sz="1700" dirty="0" smtClean="0"/>
                        <a:t>2016</a:t>
                      </a:r>
                      <a:endParaRPr lang="da-DK" sz="1700" dirty="0"/>
                    </a:p>
                  </a:txBody>
                  <a:tcPr marL="112536" marR="112536" marT="56268" marB="56268"/>
                </a:tc>
                <a:tc>
                  <a:txBody>
                    <a:bodyPr/>
                    <a:lstStyle/>
                    <a:p>
                      <a:r>
                        <a:rPr lang="da-DK" sz="1700" dirty="0" smtClean="0"/>
                        <a:t>2017</a:t>
                      </a:r>
                      <a:endParaRPr lang="da-DK" sz="1700" dirty="0"/>
                    </a:p>
                  </a:txBody>
                  <a:tcPr marL="112536" marR="112536" marT="56268" marB="56268"/>
                </a:tc>
                <a:tc>
                  <a:txBody>
                    <a:bodyPr/>
                    <a:lstStyle/>
                    <a:p>
                      <a:r>
                        <a:rPr lang="da-DK" sz="1700" dirty="0" smtClean="0"/>
                        <a:t>2018</a:t>
                      </a:r>
                      <a:endParaRPr lang="da-DK" sz="1700" dirty="0"/>
                    </a:p>
                  </a:txBody>
                  <a:tcPr marL="112536" marR="112536" marT="56268" marB="56268"/>
                </a:tc>
              </a:tr>
              <a:tr h="456395">
                <a:tc>
                  <a:txBody>
                    <a:bodyPr/>
                    <a:lstStyle/>
                    <a:p>
                      <a:r>
                        <a:rPr lang="da-DK" sz="1400" dirty="0" smtClean="0"/>
                        <a:t>Indtægter</a:t>
                      </a:r>
                      <a:endParaRPr lang="da-DK" sz="1400" dirty="0"/>
                    </a:p>
                  </a:txBody>
                  <a:tcPr marL="112536" marR="112536" marT="56268" marB="56268"/>
                </a:tc>
                <a:tc>
                  <a:txBody>
                    <a:bodyPr/>
                    <a:lstStyle/>
                    <a:p>
                      <a:r>
                        <a:rPr lang="da-DK" sz="1400" dirty="0" smtClean="0"/>
                        <a:t>0</a:t>
                      </a:r>
                      <a:endParaRPr lang="da-DK" sz="1400" dirty="0"/>
                    </a:p>
                  </a:txBody>
                  <a:tcPr marL="112536" marR="112536" marT="56268" marB="56268"/>
                </a:tc>
                <a:tc>
                  <a:txBody>
                    <a:bodyPr/>
                    <a:lstStyle/>
                    <a:p>
                      <a:r>
                        <a:rPr lang="da-DK" sz="1400" dirty="0" smtClean="0"/>
                        <a:t>450</a:t>
                      </a:r>
                      <a:endParaRPr lang="da-DK" sz="1400" dirty="0"/>
                    </a:p>
                  </a:txBody>
                  <a:tcPr marL="112536" marR="112536" marT="56268" marB="56268"/>
                </a:tc>
                <a:tc>
                  <a:txBody>
                    <a:bodyPr/>
                    <a:lstStyle/>
                    <a:p>
                      <a:r>
                        <a:rPr lang="da-DK" sz="1400" dirty="0" smtClean="0"/>
                        <a:t>2850</a:t>
                      </a:r>
                      <a:endParaRPr lang="da-DK" sz="1400" dirty="0"/>
                    </a:p>
                  </a:txBody>
                  <a:tcPr marL="112536" marR="112536" marT="56268" marB="56268"/>
                </a:tc>
                <a:tc>
                  <a:txBody>
                    <a:bodyPr/>
                    <a:lstStyle/>
                    <a:p>
                      <a:r>
                        <a:rPr lang="da-DK" sz="1400" dirty="0" smtClean="0"/>
                        <a:t>6200</a:t>
                      </a:r>
                      <a:endParaRPr lang="da-DK" sz="1400" dirty="0"/>
                    </a:p>
                  </a:txBody>
                  <a:tcPr marL="112536" marR="112536" marT="56268" marB="56268"/>
                </a:tc>
              </a:tr>
              <a:tr h="456395">
                <a:tc>
                  <a:txBody>
                    <a:bodyPr/>
                    <a:lstStyle/>
                    <a:p>
                      <a:r>
                        <a:rPr lang="da-DK" sz="1400" dirty="0" smtClean="0"/>
                        <a:t>Udgifter</a:t>
                      </a:r>
                      <a:endParaRPr lang="da-DK" sz="1400" dirty="0"/>
                    </a:p>
                  </a:txBody>
                  <a:tcPr marL="112536" marR="112536" marT="56268" marB="56268"/>
                </a:tc>
                <a:tc>
                  <a:txBody>
                    <a:bodyPr/>
                    <a:lstStyle/>
                    <a:p>
                      <a:r>
                        <a:rPr lang="da-DK" sz="1400" dirty="0" smtClean="0"/>
                        <a:t>-413</a:t>
                      </a:r>
                      <a:endParaRPr lang="da-DK" sz="1400" dirty="0"/>
                    </a:p>
                  </a:txBody>
                  <a:tcPr marL="112536" marR="112536" marT="56268" marB="56268"/>
                </a:tc>
                <a:tc>
                  <a:txBody>
                    <a:bodyPr/>
                    <a:lstStyle/>
                    <a:p>
                      <a:r>
                        <a:rPr lang="da-DK" sz="1400" dirty="0" smtClean="0"/>
                        <a:t>-538</a:t>
                      </a:r>
                      <a:endParaRPr lang="da-DK" sz="1400" dirty="0"/>
                    </a:p>
                  </a:txBody>
                  <a:tcPr marL="112536" marR="112536" marT="56268" marB="56268"/>
                </a:tc>
                <a:tc>
                  <a:txBody>
                    <a:bodyPr/>
                    <a:lstStyle/>
                    <a:p>
                      <a:r>
                        <a:rPr lang="da-DK" sz="1400" dirty="0" smtClean="0"/>
                        <a:t>-995</a:t>
                      </a:r>
                      <a:endParaRPr lang="da-DK" sz="1400" dirty="0"/>
                    </a:p>
                  </a:txBody>
                  <a:tcPr marL="112536" marR="112536" marT="56268" marB="56268"/>
                </a:tc>
                <a:tc>
                  <a:txBody>
                    <a:bodyPr/>
                    <a:lstStyle/>
                    <a:p>
                      <a:r>
                        <a:rPr lang="da-DK" sz="1400" dirty="0" smtClean="0"/>
                        <a:t>-1000</a:t>
                      </a:r>
                      <a:endParaRPr lang="da-DK" sz="1400" dirty="0"/>
                    </a:p>
                  </a:txBody>
                  <a:tcPr marL="112536" marR="112536" marT="56268" marB="56268"/>
                </a:tc>
              </a:tr>
              <a:tr h="456395">
                <a:tc>
                  <a:txBody>
                    <a:bodyPr/>
                    <a:lstStyle/>
                    <a:p>
                      <a:r>
                        <a:rPr lang="da-DK" sz="1400" b="1" dirty="0" smtClean="0"/>
                        <a:t>Samlet</a:t>
                      </a:r>
                      <a:endParaRPr lang="da-DK" sz="1400" b="1" dirty="0"/>
                    </a:p>
                  </a:txBody>
                  <a:tcPr marL="112536" marR="112536" marT="56268" marB="56268"/>
                </a:tc>
                <a:tc>
                  <a:txBody>
                    <a:bodyPr/>
                    <a:lstStyle/>
                    <a:p>
                      <a:r>
                        <a:rPr lang="da-DK" sz="1400" dirty="0" smtClean="0"/>
                        <a:t>-413</a:t>
                      </a:r>
                      <a:endParaRPr lang="da-DK" sz="1400" dirty="0"/>
                    </a:p>
                  </a:txBody>
                  <a:tcPr marL="112536" marR="112536" marT="56268" marB="56268"/>
                </a:tc>
                <a:tc>
                  <a:txBody>
                    <a:bodyPr/>
                    <a:lstStyle/>
                    <a:p>
                      <a:r>
                        <a:rPr lang="da-DK" sz="1400" dirty="0" smtClean="0"/>
                        <a:t>-88</a:t>
                      </a:r>
                      <a:endParaRPr lang="da-DK" sz="1400" dirty="0"/>
                    </a:p>
                  </a:txBody>
                  <a:tcPr marL="112536" marR="112536" marT="56268" marB="56268"/>
                </a:tc>
                <a:tc>
                  <a:txBody>
                    <a:bodyPr/>
                    <a:lstStyle/>
                    <a:p>
                      <a:r>
                        <a:rPr lang="da-DK" sz="1400" dirty="0" smtClean="0"/>
                        <a:t>1855</a:t>
                      </a:r>
                      <a:endParaRPr lang="da-DK" sz="1400" dirty="0"/>
                    </a:p>
                  </a:txBody>
                  <a:tcPr marL="112536" marR="112536" marT="56268" marB="56268"/>
                </a:tc>
                <a:tc>
                  <a:txBody>
                    <a:bodyPr/>
                    <a:lstStyle/>
                    <a:p>
                      <a:r>
                        <a:rPr lang="da-DK" sz="1400" dirty="0" smtClean="0"/>
                        <a:t>5200</a:t>
                      </a:r>
                      <a:endParaRPr lang="da-DK" sz="1400" dirty="0"/>
                    </a:p>
                  </a:txBody>
                  <a:tcPr marL="112536" marR="112536" marT="56268" marB="56268"/>
                </a:tc>
              </a:tr>
            </a:tbl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096AD2-D1B6-4083-BE8B-68BA89872E41}" type="slidenum">
              <a:rPr lang="da-DK" smtClean="0"/>
              <a:t>27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426546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b="1" dirty="0" smtClean="0"/>
              <a:t>bestyrelse.</a:t>
            </a:r>
            <a:endParaRPr lang="da-DK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3802673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da-DK" sz="2000" i="1" u="sng" dirty="0" smtClean="0"/>
              <a:t>(Interne):</a:t>
            </a:r>
            <a:br>
              <a:rPr lang="da-DK" sz="2000" i="1" u="sng" dirty="0" smtClean="0"/>
            </a:br>
            <a:r>
              <a:rPr lang="da-DK" sz="2000" b="1" dirty="0" smtClean="0"/>
              <a:t/>
            </a:r>
            <a:br>
              <a:rPr lang="da-DK" sz="2000" b="1" dirty="0" smtClean="0"/>
            </a:br>
            <a:r>
              <a:rPr lang="da-DK" sz="2000" b="1" dirty="0" smtClean="0"/>
              <a:t>Rasmus L. Christensen</a:t>
            </a:r>
            <a:br>
              <a:rPr lang="da-DK" sz="2000" b="1" dirty="0" smtClean="0"/>
            </a:br>
            <a:r>
              <a:rPr lang="da-DK" sz="1600" dirty="0" smtClean="0"/>
              <a:t>Co-</a:t>
            </a:r>
            <a:r>
              <a:rPr lang="da-DK" sz="1600" dirty="0" err="1" smtClean="0"/>
              <a:t>Founder</a:t>
            </a:r>
            <a:endParaRPr lang="da-DK" sz="1600" dirty="0" smtClean="0"/>
          </a:p>
          <a:p>
            <a:pPr marL="0" indent="0">
              <a:lnSpc>
                <a:spcPct val="100000"/>
              </a:lnSpc>
              <a:buNone/>
            </a:pPr>
            <a:endParaRPr lang="da-DK" sz="2000" b="1" dirty="0" smtClean="0"/>
          </a:p>
          <a:p>
            <a:pPr marL="0" indent="0">
              <a:lnSpc>
                <a:spcPct val="100000"/>
              </a:lnSpc>
              <a:buNone/>
            </a:pPr>
            <a:r>
              <a:rPr lang="da-DK" sz="2000" b="1" dirty="0" smtClean="0"/>
              <a:t>Henrik Klarup</a:t>
            </a:r>
            <a:br>
              <a:rPr lang="da-DK" sz="2000" b="1" dirty="0" smtClean="0"/>
            </a:br>
            <a:r>
              <a:rPr lang="da-DK" sz="1600" dirty="0" smtClean="0"/>
              <a:t>Co-</a:t>
            </a:r>
            <a:r>
              <a:rPr lang="da-DK" sz="1600" dirty="0" err="1" smtClean="0"/>
              <a:t>Founder</a:t>
            </a:r>
            <a:endParaRPr lang="da-DK" sz="1600" dirty="0" smtClean="0"/>
          </a:p>
          <a:p>
            <a:pPr marL="0" indent="0">
              <a:lnSpc>
                <a:spcPct val="100000"/>
              </a:lnSpc>
              <a:buNone/>
            </a:pPr>
            <a:r>
              <a:rPr lang="da-DK" sz="2000" dirty="0" smtClean="0"/>
              <a:t/>
            </a:r>
            <a:br>
              <a:rPr lang="da-DK" sz="2000" dirty="0" smtClean="0"/>
            </a:br>
            <a:r>
              <a:rPr lang="da-DK" sz="2000" b="1" dirty="0" smtClean="0"/>
              <a:t>Frits L. Christensen</a:t>
            </a:r>
            <a:br>
              <a:rPr lang="da-DK" sz="2000" b="1" dirty="0" smtClean="0"/>
            </a:br>
            <a:r>
              <a:rPr lang="da-DK" sz="1600" dirty="0" smtClean="0"/>
              <a:t>Co-</a:t>
            </a:r>
            <a:r>
              <a:rPr lang="da-DK" sz="1600" dirty="0" err="1" smtClean="0"/>
              <a:t>Founder</a:t>
            </a:r>
            <a:r>
              <a:rPr lang="da-DK" sz="1600" dirty="0" smtClean="0"/>
              <a:t>, Teknisk Konsulent</a:t>
            </a:r>
          </a:p>
          <a:p>
            <a:pPr marL="0" indent="0">
              <a:buNone/>
            </a:pPr>
            <a:endParaRPr lang="da-DK" sz="1600" dirty="0"/>
          </a:p>
          <a:p>
            <a:pPr marL="0" indent="0">
              <a:buNone/>
            </a:pPr>
            <a:endParaRPr lang="da-DK" sz="2000" dirty="0" smtClean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712677" y="1825624"/>
            <a:ext cx="3802673" cy="51378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da-DK" sz="2000" i="1" u="sng" dirty="0" smtClean="0"/>
              <a:t>Eksterne:</a:t>
            </a:r>
            <a:br>
              <a:rPr lang="da-DK" sz="2000" i="1" u="sng" dirty="0" smtClean="0"/>
            </a:br>
            <a:r>
              <a:rPr lang="da-DK" sz="2000" b="1" dirty="0" smtClean="0"/>
              <a:t/>
            </a:r>
            <a:br>
              <a:rPr lang="da-DK" sz="2000" b="1" dirty="0" smtClean="0"/>
            </a:br>
            <a:r>
              <a:rPr lang="da-DK" sz="2000" b="1" dirty="0" smtClean="0"/>
              <a:t>Rune Hansen</a:t>
            </a:r>
            <a:br>
              <a:rPr lang="da-DK" sz="2000" b="1" dirty="0" smtClean="0"/>
            </a:br>
            <a:r>
              <a:rPr lang="da-DK" sz="1600" dirty="0" err="1" smtClean="0"/>
              <a:t>Coorporate</a:t>
            </a:r>
            <a:r>
              <a:rPr lang="da-DK" sz="1600" dirty="0" smtClean="0"/>
              <a:t> </a:t>
            </a:r>
            <a:r>
              <a:rPr lang="da-DK" sz="1600" dirty="0" err="1" smtClean="0"/>
              <a:t>Entrepeneur</a:t>
            </a:r>
            <a:r>
              <a:rPr lang="da-DK" sz="1600" dirty="0" smtClean="0"/>
              <a:t>, Danske Bank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da-DK" sz="2000" dirty="0" smtClean="0"/>
              <a:t/>
            </a:r>
            <a:br>
              <a:rPr lang="da-DK" sz="2000" dirty="0" smtClean="0"/>
            </a:br>
            <a:r>
              <a:rPr lang="da-DK" sz="2000" b="1" dirty="0" smtClean="0"/>
              <a:t>#1 </a:t>
            </a:r>
            <a:r>
              <a:rPr lang="da-DK" sz="2000" b="1" dirty="0" err="1" smtClean="0"/>
              <a:t>Borean</a:t>
            </a:r>
            <a:r>
              <a:rPr lang="da-DK" sz="2000" b="1" dirty="0" smtClean="0"/>
              <a:t> Innovation</a:t>
            </a:r>
            <a:br>
              <a:rPr lang="da-DK" sz="2000" b="1" dirty="0" smtClean="0"/>
            </a:br>
            <a:r>
              <a:rPr lang="da-DK" sz="1600" dirty="0" smtClean="0"/>
              <a:t>Investment Manager</a:t>
            </a:r>
            <a:endParaRPr lang="da-DK" sz="1600" b="1" dirty="0" smtClean="0"/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da-DK" sz="2000" b="1" dirty="0" smtClean="0"/>
              <a:t/>
            </a:r>
            <a:br>
              <a:rPr lang="da-DK" sz="2000" b="1" dirty="0" smtClean="0"/>
            </a:br>
            <a:r>
              <a:rPr lang="da-DK" sz="2000" b="1" dirty="0" smtClean="0"/>
              <a:t>Anden Person</a:t>
            </a:r>
            <a:br>
              <a:rPr lang="da-DK" sz="2000" b="1" dirty="0" smtClean="0"/>
            </a:br>
            <a:r>
              <a:rPr lang="da-DK" sz="1600" dirty="0" smtClean="0"/>
              <a:t>Titel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da-DK" sz="1600" dirty="0"/>
          </a:p>
          <a:p>
            <a:pPr marL="0" indent="0">
              <a:lnSpc>
                <a:spcPct val="100000"/>
              </a:lnSpc>
              <a:buNone/>
            </a:pPr>
            <a:r>
              <a:rPr lang="da-DK" sz="2000" b="1" dirty="0"/>
              <a:t>Anden Person</a:t>
            </a:r>
            <a:br>
              <a:rPr lang="da-DK" sz="2000" b="1" dirty="0"/>
            </a:br>
            <a:r>
              <a:rPr lang="da-DK" sz="1600" dirty="0"/>
              <a:t>Titel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da-DK" sz="1600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096AD2-D1B6-4083-BE8B-68BA89872E41}" type="slidenum">
              <a:rPr lang="da-DK" smtClean="0"/>
              <a:t>28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497851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b="1" dirty="0" err="1" smtClean="0"/>
              <a:t>advisory</a:t>
            </a:r>
            <a:r>
              <a:rPr lang="da-DK" b="1" dirty="0" smtClean="0"/>
              <a:t> </a:t>
            </a:r>
            <a:r>
              <a:rPr lang="da-DK" b="1" dirty="0" err="1" smtClean="0"/>
              <a:t>board</a:t>
            </a:r>
            <a:r>
              <a:rPr lang="da-DK" b="1" dirty="0" smtClean="0"/>
              <a:t>.</a:t>
            </a:r>
            <a:endParaRPr lang="da-DK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3802673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da-DK" sz="2000" b="1" dirty="0" smtClean="0"/>
              <a:t>Rasmus L. Christensen</a:t>
            </a:r>
            <a:br>
              <a:rPr lang="da-DK" sz="2000" b="1" dirty="0" smtClean="0"/>
            </a:br>
            <a:r>
              <a:rPr lang="da-DK" sz="1600" dirty="0" smtClean="0"/>
              <a:t>Co-</a:t>
            </a:r>
            <a:r>
              <a:rPr lang="da-DK" sz="1600" dirty="0" err="1" smtClean="0"/>
              <a:t>Founder</a:t>
            </a:r>
            <a:endParaRPr lang="da-DK" sz="1600" dirty="0" smtClean="0"/>
          </a:p>
          <a:p>
            <a:pPr marL="0" indent="0">
              <a:lnSpc>
                <a:spcPct val="100000"/>
              </a:lnSpc>
              <a:buNone/>
            </a:pPr>
            <a:endParaRPr lang="da-DK" sz="2000" b="1" dirty="0" smtClean="0"/>
          </a:p>
          <a:p>
            <a:pPr marL="0" indent="0">
              <a:lnSpc>
                <a:spcPct val="100000"/>
              </a:lnSpc>
              <a:buNone/>
            </a:pPr>
            <a:r>
              <a:rPr lang="da-DK" sz="2000" b="1" dirty="0" smtClean="0"/>
              <a:t>Henrik Klarup</a:t>
            </a:r>
            <a:br>
              <a:rPr lang="da-DK" sz="2000" b="1" dirty="0" smtClean="0"/>
            </a:br>
            <a:r>
              <a:rPr lang="da-DK" sz="1600" dirty="0" smtClean="0"/>
              <a:t>Co-</a:t>
            </a:r>
            <a:r>
              <a:rPr lang="da-DK" sz="1600" dirty="0" err="1" smtClean="0"/>
              <a:t>Founder</a:t>
            </a:r>
            <a:endParaRPr lang="da-DK" sz="1600" dirty="0" smtClean="0"/>
          </a:p>
          <a:p>
            <a:pPr marL="0" indent="0">
              <a:lnSpc>
                <a:spcPct val="100000"/>
              </a:lnSpc>
              <a:buNone/>
            </a:pPr>
            <a:endParaRPr lang="da-DK" sz="1600" dirty="0"/>
          </a:p>
          <a:p>
            <a:pPr marL="0" indent="0">
              <a:lnSpc>
                <a:spcPct val="100000"/>
              </a:lnSpc>
              <a:buNone/>
            </a:pPr>
            <a:r>
              <a:rPr lang="da-DK" sz="2000" b="1" dirty="0"/>
              <a:t>Verner Møller/Apollo Media</a:t>
            </a:r>
            <a:br>
              <a:rPr lang="da-DK" sz="2000" b="1" dirty="0"/>
            </a:br>
            <a:r>
              <a:rPr lang="da-DK" sz="1600" dirty="0"/>
              <a:t>Fisker/Fiskerforum – Hvide </a:t>
            </a:r>
            <a:r>
              <a:rPr lang="da-DK" sz="1600" dirty="0" smtClean="0"/>
              <a:t>Sande</a:t>
            </a:r>
          </a:p>
          <a:p>
            <a:pPr marL="0" indent="0">
              <a:lnSpc>
                <a:spcPct val="100000"/>
              </a:lnSpc>
              <a:buNone/>
            </a:pPr>
            <a:endParaRPr lang="da-DK" sz="1600" b="1" dirty="0"/>
          </a:p>
          <a:p>
            <a:pPr marL="0" indent="0">
              <a:lnSpc>
                <a:spcPct val="100000"/>
              </a:lnSpc>
              <a:buNone/>
            </a:pPr>
            <a:r>
              <a:rPr lang="da-DK" sz="2000" b="1" dirty="0" err="1" smtClean="0"/>
              <a:t>Marel</a:t>
            </a:r>
            <a:r>
              <a:rPr lang="da-DK" sz="2000" b="1" dirty="0" smtClean="0"/>
              <a:t> Salmon</a:t>
            </a:r>
            <a:r>
              <a:rPr lang="da-DK" sz="2000" b="1" dirty="0"/>
              <a:t/>
            </a:r>
            <a:br>
              <a:rPr lang="da-DK" sz="2000" b="1" dirty="0"/>
            </a:br>
            <a:r>
              <a:rPr lang="da-DK" sz="1600" dirty="0" smtClean="0"/>
              <a:t>Vægt samarbejde</a:t>
            </a:r>
            <a:endParaRPr lang="da-DK" sz="1600" b="1" dirty="0"/>
          </a:p>
          <a:p>
            <a:pPr marL="0" indent="0">
              <a:lnSpc>
                <a:spcPct val="100000"/>
              </a:lnSpc>
              <a:buNone/>
            </a:pPr>
            <a:endParaRPr lang="da-DK" sz="1600" b="1" dirty="0"/>
          </a:p>
          <a:p>
            <a:pPr marL="0" indent="0">
              <a:lnSpc>
                <a:spcPct val="100000"/>
              </a:lnSpc>
              <a:buNone/>
            </a:pPr>
            <a:endParaRPr lang="da-DK" sz="1600" dirty="0"/>
          </a:p>
          <a:p>
            <a:pPr marL="0" indent="0">
              <a:buNone/>
            </a:pPr>
            <a:endParaRPr lang="da-DK" sz="2000" dirty="0" smtClean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712677" y="1825624"/>
            <a:ext cx="3802673" cy="51378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da-DK" sz="2000" b="1" dirty="0" smtClean="0"/>
              <a:t>Rune Hansen</a:t>
            </a:r>
            <a:br>
              <a:rPr lang="da-DK" sz="2000" b="1" dirty="0" smtClean="0"/>
            </a:br>
            <a:r>
              <a:rPr lang="da-DK" sz="1600" dirty="0" err="1" smtClean="0"/>
              <a:t>Coorporate</a:t>
            </a:r>
            <a:r>
              <a:rPr lang="da-DK" sz="1600" dirty="0" smtClean="0"/>
              <a:t> </a:t>
            </a:r>
            <a:r>
              <a:rPr lang="da-DK" sz="1600" dirty="0" err="1" smtClean="0"/>
              <a:t>Entrepeneur</a:t>
            </a:r>
            <a:r>
              <a:rPr lang="da-DK" sz="1600" dirty="0" smtClean="0"/>
              <a:t>, Danske Bank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da-DK" sz="2000" dirty="0" smtClean="0"/>
              <a:t/>
            </a:r>
            <a:br>
              <a:rPr lang="da-DK" sz="2000" dirty="0" smtClean="0"/>
            </a:br>
            <a:r>
              <a:rPr lang="da-DK" sz="2000" b="1" dirty="0" smtClean="0"/>
              <a:t>Simon Schultz</a:t>
            </a:r>
            <a:br>
              <a:rPr lang="da-DK" sz="2000" b="1" dirty="0" smtClean="0"/>
            </a:br>
            <a:r>
              <a:rPr lang="da-DK" sz="1600" dirty="0" smtClean="0"/>
              <a:t>Partner - </a:t>
            </a:r>
            <a:r>
              <a:rPr lang="da-DK" sz="1600" dirty="0" err="1" smtClean="0"/>
              <a:t>PreHype</a:t>
            </a:r>
            <a:endParaRPr lang="da-DK" sz="1600" dirty="0"/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da-DK" sz="2000" b="1" dirty="0" smtClean="0"/>
              <a:t/>
            </a:r>
            <a:br>
              <a:rPr lang="da-DK" sz="2000" b="1" dirty="0" smtClean="0"/>
            </a:br>
            <a:r>
              <a:rPr lang="da-DK" sz="2000" b="1" dirty="0" smtClean="0"/>
              <a:t>Steffen Skovfoged</a:t>
            </a:r>
            <a:br>
              <a:rPr lang="da-DK" sz="2000" b="1" dirty="0" smtClean="0"/>
            </a:br>
            <a:r>
              <a:rPr lang="da-DK" sz="1600" dirty="0" smtClean="0"/>
              <a:t>CEO – </a:t>
            </a:r>
            <a:r>
              <a:rPr lang="da-DK" sz="1600" dirty="0" err="1" smtClean="0"/>
              <a:t>uniWISE</a:t>
            </a:r>
            <a:r>
              <a:rPr lang="da-DK" sz="1600" dirty="0" smtClean="0"/>
              <a:t>/</a:t>
            </a:r>
            <a:r>
              <a:rPr lang="da-DK" sz="1600" dirty="0" err="1" smtClean="0"/>
              <a:t>WISEFlow</a:t>
            </a:r>
            <a:endParaRPr lang="da-DK" sz="1600" dirty="0" smtClean="0"/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da-DK" sz="2000" b="1" dirty="0"/>
          </a:p>
          <a:p>
            <a:pPr marL="0" indent="0">
              <a:lnSpc>
                <a:spcPct val="100000"/>
              </a:lnSpc>
              <a:buNone/>
            </a:pPr>
            <a:r>
              <a:rPr lang="da-DK" sz="2000" b="1" dirty="0" smtClean="0"/>
              <a:t>Bjørn Sibbern</a:t>
            </a:r>
            <a:r>
              <a:rPr lang="da-DK" sz="1600" b="1" dirty="0"/>
              <a:t/>
            </a:r>
            <a:br>
              <a:rPr lang="da-DK" sz="1600" b="1" dirty="0"/>
            </a:br>
            <a:r>
              <a:rPr lang="da-DK" sz="1600" dirty="0" smtClean="0"/>
              <a:t>CEO – NASDAQ OMX</a:t>
            </a:r>
            <a:endParaRPr lang="da-DK" sz="1600" b="1" dirty="0"/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da-DK" sz="1600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096AD2-D1B6-4083-BE8B-68BA89872E41}" type="slidenum">
              <a:rPr lang="da-DK" smtClean="0"/>
              <a:t>29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4241674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b="1" dirty="0" smtClean="0"/>
              <a:t>holdet bag.</a:t>
            </a:r>
            <a:endParaRPr lang="da-DK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da-DK" sz="2000" b="1" dirty="0" smtClean="0"/>
              <a:t>Rasmus L. Christensen</a:t>
            </a:r>
            <a:br>
              <a:rPr lang="da-DK" sz="2000" b="1" dirty="0" smtClean="0"/>
            </a:br>
            <a:r>
              <a:rPr lang="da-DK" sz="1600" dirty="0" smtClean="0"/>
              <a:t>Født i Hvide Sande.</a:t>
            </a:r>
            <a:r>
              <a:rPr lang="da-DK" sz="2000" b="1" dirty="0" smtClean="0"/>
              <a:t/>
            </a:r>
            <a:br>
              <a:rPr lang="da-DK" sz="2000" b="1" dirty="0" smtClean="0"/>
            </a:br>
            <a:r>
              <a:rPr lang="da-DK" sz="1600" dirty="0" err="1" smtClean="0"/>
              <a:t>M.Sc</a:t>
            </a:r>
            <a:r>
              <a:rPr lang="da-DK" sz="1600" dirty="0" smtClean="0"/>
              <a:t>. Elektroniske Systemer (Regulering og Automation).</a:t>
            </a:r>
            <a:br>
              <a:rPr lang="da-DK" sz="1600" dirty="0" smtClean="0"/>
            </a:br>
            <a:r>
              <a:rPr lang="da-DK" sz="1600" dirty="0" smtClean="0"/>
              <a:t>Erhvervs </a:t>
            </a:r>
            <a:r>
              <a:rPr lang="da-DK" sz="1600" dirty="0" err="1" smtClean="0"/>
              <a:t>PhD</a:t>
            </a:r>
            <a:r>
              <a:rPr lang="da-DK" sz="1600" dirty="0" smtClean="0"/>
              <a:t> Studerende (Statistisk Analyse og Fejl </a:t>
            </a:r>
            <a:r>
              <a:rPr lang="da-DK" sz="1600" dirty="0" err="1" smtClean="0"/>
              <a:t>detektion</a:t>
            </a:r>
            <a:r>
              <a:rPr lang="da-DK" sz="1600" dirty="0" smtClean="0"/>
              <a:t>).</a:t>
            </a:r>
          </a:p>
          <a:p>
            <a:pPr marL="0" indent="0">
              <a:buNone/>
            </a:pPr>
            <a:endParaRPr lang="da-DK" sz="2000" b="1" dirty="0" smtClean="0"/>
          </a:p>
          <a:p>
            <a:pPr marL="0" indent="0">
              <a:buNone/>
            </a:pPr>
            <a:r>
              <a:rPr lang="da-DK" sz="2000" b="1" dirty="0" smtClean="0"/>
              <a:t>Henrik Klarup</a:t>
            </a:r>
            <a:br>
              <a:rPr lang="da-DK" sz="2000" b="1" dirty="0" smtClean="0"/>
            </a:br>
            <a:r>
              <a:rPr lang="da-DK" sz="1600" dirty="0" smtClean="0"/>
              <a:t>Født i Sæby</a:t>
            </a:r>
            <a:br>
              <a:rPr lang="da-DK" sz="1600" dirty="0" smtClean="0"/>
            </a:br>
            <a:r>
              <a:rPr lang="da-DK" sz="1600" dirty="0" err="1" smtClean="0"/>
              <a:t>Stud.M.Sc</a:t>
            </a:r>
            <a:r>
              <a:rPr lang="da-DK" sz="1600" dirty="0" smtClean="0"/>
              <a:t>. Software (Innovation Systems</a:t>
            </a:r>
            <a:r>
              <a:rPr lang="da-DK" sz="1600" dirty="0" smtClean="0"/>
              <a:t>)</a:t>
            </a:r>
          </a:p>
          <a:p>
            <a:pPr marL="0" indent="0">
              <a:buNone/>
            </a:pPr>
            <a:endParaRPr lang="da-DK" sz="1600" dirty="0"/>
          </a:p>
          <a:p>
            <a:pPr marL="0" indent="0">
              <a:buNone/>
            </a:pPr>
            <a:r>
              <a:rPr lang="da-DK" sz="2000" b="1" dirty="0" smtClean="0"/>
              <a:t>Frederik Juul</a:t>
            </a:r>
            <a:r>
              <a:rPr lang="da-DK" sz="2000" b="1" dirty="0"/>
              <a:t/>
            </a:r>
            <a:br>
              <a:rPr lang="da-DK" sz="2000" b="1" dirty="0"/>
            </a:br>
            <a:r>
              <a:rPr lang="da-DK" sz="1600" dirty="0"/>
              <a:t>Født i </a:t>
            </a:r>
            <a:r>
              <a:rPr lang="da-DK" sz="1600" dirty="0" smtClean="0"/>
              <a:t>Frederikshavn</a:t>
            </a:r>
            <a:r>
              <a:rPr lang="da-DK" sz="1600" dirty="0"/>
              <a:t/>
            </a:r>
            <a:br>
              <a:rPr lang="da-DK" sz="1600" dirty="0"/>
            </a:br>
            <a:r>
              <a:rPr lang="da-DK" sz="1600" dirty="0" err="1" smtClean="0"/>
              <a:t>M.Sc</a:t>
            </a:r>
            <a:r>
              <a:rPr lang="da-DK" sz="1600" dirty="0" smtClean="0"/>
              <a:t>. Elektroniske Systemer (Regulering og Automation).</a:t>
            </a:r>
            <a:br>
              <a:rPr lang="da-DK" sz="1600" dirty="0" smtClean="0"/>
            </a:br>
            <a:r>
              <a:rPr lang="da-DK" sz="1600" dirty="0" smtClean="0"/>
              <a:t>Software &amp; Algoritme Developer, 3Shape</a:t>
            </a:r>
            <a:endParaRPr lang="da-DK" sz="1600" dirty="0"/>
          </a:p>
          <a:p>
            <a:pPr marL="0" indent="0">
              <a:buNone/>
            </a:pPr>
            <a:r>
              <a:rPr lang="da-DK" sz="2000" dirty="0" smtClean="0"/>
              <a:t/>
            </a:r>
            <a:br>
              <a:rPr lang="da-DK" sz="2000" dirty="0" smtClean="0"/>
            </a:br>
            <a:r>
              <a:rPr lang="da-DK" sz="2000" b="1" dirty="0" smtClean="0"/>
              <a:t>Frits L. Christensen </a:t>
            </a:r>
            <a:r>
              <a:rPr lang="da-DK" sz="2000" b="1" dirty="0" smtClean="0"/>
              <a:t>(Konsulent</a:t>
            </a:r>
            <a:r>
              <a:rPr lang="da-DK" sz="2000" b="1" dirty="0" smtClean="0"/>
              <a:t>)</a:t>
            </a:r>
            <a:br>
              <a:rPr lang="da-DK" sz="2000" b="1" dirty="0" smtClean="0"/>
            </a:br>
            <a:r>
              <a:rPr lang="da-DK" sz="1600" dirty="0" smtClean="0"/>
              <a:t>Født i Hvide Sande</a:t>
            </a:r>
            <a:br>
              <a:rPr lang="da-DK" sz="1600" dirty="0" smtClean="0"/>
            </a:br>
            <a:r>
              <a:rPr lang="da-DK" sz="1600" dirty="0" smtClean="0"/>
              <a:t>Tidl. Erhvervsfisker (20+ års erfaring)</a:t>
            </a:r>
            <a:endParaRPr lang="da-DK" sz="20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096AD2-D1B6-4083-BE8B-68BA89872E41}" type="slidenum">
              <a:rPr lang="da-DK" smtClean="0"/>
              <a:t>3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544993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1046871" y="723076"/>
            <a:ext cx="11359662" cy="5290862"/>
          </a:xfrm>
          <a:prstGeom prst="rect">
            <a:avLst/>
          </a:prstGeom>
          <a:solidFill>
            <a:srgbClr val="10294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746" y="1077103"/>
            <a:ext cx="4650540" cy="1015466"/>
          </a:xfrm>
          <a:prstGeom prst="rect">
            <a:avLst/>
          </a:prstGeom>
        </p:spPr>
      </p:pic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573256" y="2885758"/>
            <a:ext cx="6858000" cy="1655762"/>
          </a:xfrm>
        </p:spPr>
        <p:txBody>
          <a:bodyPr>
            <a:normAutofit/>
          </a:bodyPr>
          <a:lstStyle/>
          <a:p>
            <a:pPr algn="l"/>
            <a:r>
              <a:rPr lang="da-DK" sz="1200" b="1" dirty="0" smtClean="0">
                <a:solidFill>
                  <a:schemeClr val="bg1"/>
                </a:solidFill>
              </a:rPr>
              <a:t>Rasmus L. Christensen</a:t>
            </a:r>
            <a:r>
              <a:rPr lang="da-DK" sz="1200" dirty="0" smtClean="0">
                <a:solidFill>
                  <a:schemeClr val="bg1"/>
                </a:solidFill>
              </a:rPr>
              <a:t/>
            </a:r>
            <a:br>
              <a:rPr lang="da-DK" sz="1200" dirty="0" smtClean="0">
                <a:solidFill>
                  <a:schemeClr val="bg1"/>
                </a:solidFill>
              </a:rPr>
            </a:br>
            <a:r>
              <a:rPr lang="da-DK" sz="1200" dirty="0" smtClean="0">
                <a:solidFill>
                  <a:schemeClr val="bg1"/>
                </a:solidFill>
              </a:rPr>
              <a:t>+45 24 22 67 08</a:t>
            </a:r>
            <a:br>
              <a:rPr lang="da-DK" sz="1200" dirty="0" smtClean="0">
                <a:solidFill>
                  <a:schemeClr val="bg1"/>
                </a:solidFill>
              </a:rPr>
            </a:br>
            <a:r>
              <a:rPr lang="da-DK" sz="1200" dirty="0" smtClean="0">
                <a:solidFill>
                  <a:schemeClr val="bg1"/>
                </a:solidFill>
              </a:rPr>
              <a:t>rasmus@macellum.dk</a:t>
            </a:r>
          </a:p>
          <a:p>
            <a:pPr algn="l"/>
            <a:endParaRPr lang="da-DK" sz="1200" dirty="0" smtClean="0">
              <a:solidFill>
                <a:schemeClr val="bg1"/>
              </a:solidFill>
            </a:endParaRPr>
          </a:p>
          <a:p>
            <a:pPr algn="l"/>
            <a:r>
              <a:rPr lang="da-DK" sz="1200" b="1" dirty="0" smtClean="0">
                <a:solidFill>
                  <a:schemeClr val="bg1"/>
                </a:solidFill>
              </a:rPr>
              <a:t>Henrik Klarup</a:t>
            </a:r>
            <a:br>
              <a:rPr lang="da-DK" sz="1200" b="1" dirty="0" smtClean="0">
                <a:solidFill>
                  <a:schemeClr val="bg1"/>
                </a:solidFill>
              </a:rPr>
            </a:br>
            <a:r>
              <a:rPr lang="da-DK" sz="1200" dirty="0" smtClean="0">
                <a:solidFill>
                  <a:schemeClr val="bg1"/>
                </a:solidFill>
              </a:rPr>
              <a:t>+45 51 20 35 84 </a:t>
            </a:r>
            <a:r>
              <a:rPr lang="da-DK" sz="1200" dirty="0">
                <a:solidFill>
                  <a:schemeClr val="bg1"/>
                </a:solidFill>
              </a:rPr>
              <a:t/>
            </a:r>
            <a:br>
              <a:rPr lang="da-DK" sz="1200" dirty="0">
                <a:solidFill>
                  <a:schemeClr val="bg1"/>
                </a:solidFill>
              </a:rPr>
            </a:br>
            <a:r>
              <a:rPr lang="da-DK" sz="1200" dirty="0" smtClean="0">
                <a:solidFill>
                  <a:schemeClr val="bg1"/>
                </a:solidFill>
              </a:rPr>
              <a:t>henrik@macellum.dk</a:t>
            </a:r>
            <a:endParaRPr lang="da-DK" sz="12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2828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b="1" dirty="0" smtClean="0"/>
              <a:t>problemet.</a:t>
            </a:r>
            <a:endParaRPr lang="da-DK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a-DK" sz="2000" dirty="0" smtClean="0"/>
              <a:t>Fiskemarkedet i dag, er som i det gamle Rom.</a:t>
            </a:r>
          </a:p>
          <a:p>
            <a:endParaRPr lang="da-DK" sz="2000" dirty="0"/>
          </a:p>
          <a:p>
            <a:r>
              <a:rPr lang="da-DK" sz="2000" dirty="0" smtClean="0"/>
              <a:t>Tag dine fisk med til markedet og sælg dem til højestbydende.</a:t>
            </a:r>
          </a:p>
          <a:p>
            <a:endParaRPr lang="da-DK" sz="2000" dirty="0"/>
          </a:p>
          <a:p>
            <a:r>
              <a:rPr lang="da-DK" sz="2000" dirty="0" smtClean="0"/>
              <a:t>Konservativ Fiskeindustri (Gør som vi altid har gjort).</a:t>
            </a:r>
            <a:endParaRPr lang="da-DK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096AD2-D1B6-4083-BE8B-68BA89872E41}" type="slidenum">
              <a:rPr lang="da-DK" smtClean="0"/>
              <a:t>4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806619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542269"/>
            <a:ext cx="7886700" cy="1325563"/>
          </a:xfrm>
        </p:spPr>
        <p:txBody>
          <a:bodyPr/>
          <a:lstStyle/>
          <a:p>
            <a:r>
              <a:rPr lang="da-DK" b="1" dirty="0" smtClean="0"/>
              <a:t>macellum.dk</a:t>
            </a:r>
            <a:br>
              <a:rPr lang="da-DK" b="1" dirty="0" smtClean="0"/>
            </a:br>
            <a:r>
              <a:rPr lang="da-DK" sz="1800" b="1" dirty="0" smtClean="0"/>
              <a:t>minimum </a:t>
            </a:r>
            <a:r>
              <a:rPr lang="da-DK" sz="1800" b="1" dirty="0" err="1" smtClean="0"/>
              <a:t>viable</a:t>
            </a:r>
            <a:r>
              <a:rPr lang="da-DK" sz="1800" b="1" dirty="0" smtClean="0"/>
              <a:t> </a:t>
            </a:r>
            <a:r>
              <a:rPr lang="da-DK" sz="1800" b="1" dirty="0" err="1" smtClean="0"/>
              <a:t>product</a:t>
            </a:r>
            <a:endParaRPr lang="da-DK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096AD2-D1B6-4083-BE8B-68BA89872E41}" type="slidenum">
              <a:rPr lang="da-DK" smtClean="0"/>
              <a:t>5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589629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://www.itu.dk/people/sbr/Danmarks%20kort%20optima%20uden%20farve.GIF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2342" y="344775"/>
            <a:ext cx="8191023" cy="9007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val 2"/>
          <p:cNvSpPr/>
          <p:nvPr/>
        </p:nvSpPr>
        <p:spPr>
          <a:xfrm>
            <a:off x="2748197" y="1783830"/>
            <a:ext cx="224852" cy="224852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4" name="Oval 3"/>
          <p:cNvSpPr/>
          <p:nvPr/>
        </p:nvSpPr>
        <p:spPr>
          <a:xfrm>
            <a:off x="4414604" y="737017"/>
            <a:ext cx="224852" cy="224852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" name="Oval 4"/>
          <p:cNvSpPr/>
          <p:nvPr/>
        </p:nvSpPr>
        <p:spPr>
          <a:xfrm>
            <a:off x="5281919" y="375974"/>
            <a:ext cx="224852" cy="224852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6" name="Oval 5"/>
          <p:cNvSpPr/>
          <p:nvPr/>
        </p:nvSpPr>
        <p:spPr>
          <a:xfrm>
            <a:off x="2256020" y="2760689"/>
            <a:ext cx="224852" cy="224852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7" name="Oval 6"/>
          <p:cNvSpPr/>
          <p:nvPr/>
        </p:nvSpPr>
        <p:spPr>
          <a:xfrm>
            <a:off x="2143594" y="3544350"/>
            <a:ext cx="224852" cy="224852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8" name="Oval 7"/>
          <p:cNvSpPr/>
          <p:nvPr/>
        </p:nvSpPr>
        <p:spPr>
          <a:xfrm>
            <a:off x="2143594" y="4328011"/>
            <a:ext cx="224852" cy="224852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9" name="Oval 8"/>
          <p:cNvSpPr/>
          <p:nvPr/>
        </p:nvSpPr>
        <p:spPr>
          <a:xfrm>
            <a:off x="7787390" y="4537873"/>
            <a:ext cx="224852" cy="224852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1915" y="1116359"/>
            <a:ext cx="1368707" cy="79169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8368" y="106810"/>
            <a:ext cx="1325014" cy="76318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07994" y="504073"/>
            <a:ext cx="1629011" cy="93971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40641" y="3746891"/>
            <a:ext cx="1566669" cy="903408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94874" y="3819362"/>
            <a:ext cx="1161146" cy="669217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3665" y="2985541"/>
            <a:ext cx="1192355" cy="690932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0336" y="2038930"/>
            <a:ext cx="1478109" cy="853882"/>
          </a:xfrm>
          <a:prstGeom prst="rect">
            <a:avLst/>
          </a:prstGeom>
        </p:spPr>
      </p:pic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096AD2-D1B6-4083-BE8B-68BA89872E41}" type="slidenum">
              <a:rPr lang="da-DK" smtClean="0"/>
              <a:t>6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873285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://www.itu.dk/people/sbr/Danmarks%20kort%20optima%20uden%20farve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461" y="286357"/>
            <a:ext cx="8191023" cy="9007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val 2"/>
          <p:cNvSpPr/>
          <p:nvPr/>
        </p:nvSpPr>
        <p:spPr>
          <a:xfrm>
            <a:off x="4964316" y="1725412"/>
            <a:ext cx="224852" cy="224852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4" name="Oval 3"/>
          <p:cNvSpPr/>
          <p:nvPr/>
        </p:nvSpPr>
        <p:spPr>
          <a:xfrm>
            <a:off x="6630723" y="693589"/>
            <a:ext cx="224852" cy="224852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6" name="Oval 5"/>
          <p:cNvSpPr/>
          <p:nvPr/>
        </p:nvSpPr>
        <p:spPr>
          <a:xfrm>
            <a:off x="4472139" y="2702271"/>
            <a:ext cx="224852" cy="224852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7" name="Oval 6"/>
          <p:cNvSpPr/>
          <p:nvPr/>
        </p:nvSpPr>
        <p:spPr>
          <a:xfrm>
            <a:off x="4359713" y="3485932"/>
            <a:ext cx="224852" cy="224852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8" name="Oval 7"/>
          <p:cNvSpPr/>
          <p:nvPr/>
        </p:nvSpPr>
        <p:spPr>
          <a:xfrm>
            <a:off x="4359713" y="4269593"/>
            <a:ext cx="224852" cy="224852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9" name="Oval 8"/>
          <p:cNvSpPr/>
          <p:nvPr/>
        </p:nvSpPr>
        <p:spPr>
          <a:xfrm>
            <a:off x="10003509" y="4479455"/>
            <a:ext cx="224852" cy="224852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10" name="Straight Connector 9"/>
          <p:cNvCxnSpPr>
            <a:endCxn id="3" idx="2"/>
          </p:cNvCxnSpPr>
          <p:nvPr/>
        </p:nvCxnSpPr>
        <p:spPr>
          <a:xfrm flipV="1">
            <a:off x="3627960" y="1837839"/>
            <a:ext cx="1336356" cy="62587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stCxn id="6" idx="1"/>
          </p:cNvCxnSpPr>
          <p:nvPr/>
        </p:nvCxnSpPr>
        <p:spPr>
          <a:xfrm flipH="1" flipV="1">
            <a:off x="3390350" y="2702272"/>
            <a:ext cx="1114719" cy="3292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7" idx="0"/>
          </p:cNvCxnSpPr>
          <p:nvPr/>
        </p:nvCxnSpPr>
        <p:spPr>
          <a:xfrm flipH="1" flipV="1">
            <a:off x="3210467" y="3190064"/>
            <a:ext cx="1261672" cy="29586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8" idx="1"/>
          </p:cNvCxnSpPr>
          <p:nvPr/>
        </p:nvCxnSpPr>
        <p:spPr>
          <a:xfrm flipH="1" flipV="1">
            <a:off x="3390350" y="3710784"/>
            <a:ext cx="1002293" cy="59173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4" idx="1"/>
          </p:cNvCxnSpPr>
          <p:nvPr/>
        </p:nvCxnSpPr>
        <p:spPr>
          <a:xfrm flipH="1">
            <a:off x="3000604" y="726519"/>
            <a:ext cx="3663048" cy="210316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19" idx="3"/>
          </p:cNvCxnSpPr>
          <p:nvPr/>
        </p:nvCxnSpPr>
        <p:spPr>
          <a:xfrm flipH="1">
            <a:off x="2625851" y="520210"/>
            <a:ext cx="4884744" cy="247793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9" idx="0"/>
          </p:cNvCxnSpPr>
          <p:nvPr/>
        </p:nvCxnSpPr>
        <p:spPr>
          <a:xfrm flipH="1" flipV="1">
            <a:off x="2625849" y="3404317"/>
            <a:ext cx="7490086" cy="107513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7" name="Picture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651" y="2463715"/>
            <a:ext cx="3377309" cy="180587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9" name="Oval 18"/>
          <p:cNvSpPr/>
          <p:nvPr/>
        </p:nvSpPr>
        <p:spPr>
          <a:xfrm>
            <a:off x="7477666" y="328287"/>
            <a:ext cx="224852" cy="224852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096AD2-D1B6-4083-BE8B-68BA89872E41}" type="slidenum">
              <a:rPr lang="da-DK" smtClean="0"/>
              <a:t>7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354292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://upload.wikimedia.org/wikipedia/commons/1/15/North_Sea_relief_location_map.jpg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rgbClr val="10294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34787" y="-5207079"/>
            <a:ext cx="12915730" cy="15151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val 2"/>
          <p:cNvSpPr/>
          <p:nvPr/>
        </p:nvSpPr>
        <p:spPr>
          <a:xfrm>
            <a:off x="7508427" y="1469493"/>
            <a:ext cx="224852" cy="22485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4" name="Oval 3"/>
          <p:cNvSpPr/>
          <p:nvPr/>
        </p:nvSpPr>
        <p:spPr>
          <a:xfrm>
            <a:off x="7245694" y="1992596"/>
            <a:ext cx="224852" cy="22485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" name="Oval 4"/>
          <p:cNvSpPr/>
          <p:nvPr/>
        </p:nvSpPr>
        <p:spPr>
          <a:xfrm>
            <a:off x="7207813" y="2919353"/>
            <a:ext cx="224852" cy="22485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6" name="Oval 5"/>
          <p:cNvSpPr/>
          <p:nvPr/>
        </p:nvSpPr>
        <p:spPr>
          <a:xfrm>
            <a:off x="7207813" y="2413434"/>
            <a:ext cx="224852" cy="22485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7" name="Oval 6"/>
          <p:cNvSpPr/>
          <p:nvPr/>
        </p:nvSpPr>
        <p:spPr>
          <a:xfrm>
            <a:off x="8451660" y="892845"/>
            <a:ext cx="224852" cy="22485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8" name="Oval 7"/>
          <p:cNvSpPr/>
          <p:nvPr/>
        </p:nvSpPr>
        <p:spPr>
          <a:xfrm>
            <a:off x="8896502" y="667993"/>
            <a:ext cx="224852" cy="22485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9" name="Oval 8"/>
          <p:cNvSpPr/>
          <p:nvPr/>
        </p:nvSpPr>
        <p:spPr>
          <a:xfrm>
            <a:off x="8883334" y="1244641"/>
            <a:ext cx="224852" cy="22485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0" name="Oval 9"/>
          <p:cNvSpPr/>
          <p:nvPr/>
        </p:nvSpPr>
        <p:spPr>
          <a:xfrm>
            <a:off x="10292816" y="3114022"/>
            <a:ext cx="224852" cy="22485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1" name="Oval 10"/>
          <p:cNvSpPr/>
          <p:nvPr/>
        </p:nvSpPr>
        <p:spPr>
          <a:xfrm>
            <a:off x="296200" y="950374"/>
            <a:ext cx="224852" cy="22485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2" name="Oval 11"/>
          <p:cNvSpPr/>
          <p:nvPr/>
        </p:nvSpPr>
        <p:spPr>
          <a:xfrm>
            <a:off x="-1422267" y="950374"/>
            <a:ext cx="224852" cy="22485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3" name="Oval 12"/>
          <p:cNvSpPr/>
          <p:nvPr/>
        </p:nvSpPr>
        <p:spPr>
          <a:xfrm>
            <a:off x="-38647" y="725522"/>
            <a:ext cx="224852" cy="224852"/>
          </a:xfrm>
          <a:prstGeom prst="ellipse">
            <a:avLst/>
          </a:prstGeom>
          <a:solidFill>
            <a:srgbClr val="FF0000"/>
          </a:solidFill>
          <a:ln>
            <a:solidFill>
              <a:schemeClr val="tx2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4" name="Oval 13"/>
          <p:cNvSpPr/>
          <p:nvPr/>
        </p:nvSpPr>
        <p:spPr>
          <a:xfrm>
            <a:off x="516" y="1469493"/>
            <a:ext cx="224852" cy="22485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5" name="Oval 14"/>
          <p:cNvSpPr/>
          <p:nvPr/>
        </p:nvSpPr>
        <p:spPr>
          <a:xfrm>
            <a:off x="1443096" y="6043580"/>
            <a:ext cx="224852" cy="22485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6" name="Oval 15"/>
          <p:cNvSpPr/>
          <p:nvPr/>
        </p:nvSpPr>
        <p:spPr>
          <a:xfrm>
            <a:off x="7620853" y="5481927"/>
            <a:ext cx="224852" cy="22485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7" name="Oval 16"/>
          <p:cNvSpPr/>
          <p:nvPr/>
        </p:nvSpPr>
        <p:spPr>
          <a:xfrm>
            <a:off x="4829636" y="6745574"/>
            <a:ext cx="224852" cy="22485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8" name="Oval 17"/>
          <p:cNvSpPr/>
          <p:nvPr/>
        </p:nvSpPr>
        <p:spPr>
          <a:xfrm>
            <a:off x="5937167" y="6156006"/>
            <a:ext cx="224852" cy="22485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9" name="Oval 18"/>
          <p:cNvSpPr/>
          <p:nvPr/>
        </p:nvSpPr>
        <p:spPr>
          <a:xfrm>
            <a:off x="6327562" y="6073434"/>
            <a:ext cx="224852" cy="22485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20" name="Straight Connector 19"/>
          <p:cNvCxnSpPr>
            <a:endCxn id="11" idx="5"/>
          </p:cNvCxnSpPr>
          <p:nvPr/>
        </p:nvCxnSpPr>
        <p:spPr>
          <a:xfrm flipH="1" flipV="1">
            <a:off x="488123" y="1142298"/>
            <a:ext cx="2296830" cy="149598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endCxn id="14" idx="5"/>
          </p:cNvCxnSpPr>
          <p:nvPr/>
        </p:nvCxnSpPr>
        <p:spPr>
          <a:xfrm flipH="1" flipV="1">
            <a:off x="192439" y="1661417"/>
            <a:ext cx="2592514" cy="125793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13" idx="5"/>
          </p:cNvCxnSpPr>
          <p:nvPr/>
        </p:nvCxnSpPr>
        <p:spPr>
          <a:xfrm>
            <a:off x="153276" y="917446"/>
            <a:ext cx="2475624" cy="172084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12" idx="5"/>
          </p:cNvCxnSpPr>
          <p:nvPr/>
        </p:nvCxnSpPr>
        <p:spPr>
          <a:xfrm>
            <a:off x="-1230344" y="1142298"/>
            <a:ext cx="4151155" cy="169615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5" idx="7"/>
          </p:cNvCxnSpPr>
          <p:nvPr/>
        </p:nvCxnSpPr>
        <p:spPr>
          <a:xfrm flipV="1">
            <a:off x="1635019" y="4074601"/>
            <a:ext cx="1517756" cy="200190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7" idx="0"/>
          </p:cNvCxnSpPr>
          <p:nvPr/>
        </p:nvCxnSpPr>
        <p:spPr>
          <a:xfrm flipH="1" flipV="1">
            <a:off x="4514850" y="3622472"/>
            <a:ext cx="427212" cy="312310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18" idx="0"/>
          </p:cNvCxnSpPr>
          <p:nvPr/>
        </p:nvCxnSpPr>
        <p:spPr>
          <a:xfrm flipH="1" flipV="1">
            <a:off x="5337755" y="3602362"/>
            <a:ext cx="711839" cy="255364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19" idx="0"/>
          </p:cNvCxnSpPr>
          <p:nvPr/>
        </p:nvCxnSpPr>
        <p:spPr>
          <a:xfrm flipH="1" flipV="1">
            <a:off x="5888872" y="3887090"/>
            <a:ext cx="551117" cy="218634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16" idx="1"/>
          </p:cNvCxnSpPr>
          <p:nvPr/>
        </p:nvCxnSpPr>
        <p:spPr>
          <a:xfrm flipH="1" flipV="1">
            <a:off x="5830248" y="3226448"/>
            <a:ext cx="1823534" cy="228840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5" idx="2"/>
          </p:cNvCxnSpPr>
          <p:nvPr/>
        </p:nvCxnSpPr>
        <p:spPr>
          <a:xfrm flipH="1" flipV="1">
            <a:off x="5693673" y="2967273"/>
            <a:ext cx="1514140" cy="6450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10" idx="2"/>
          </p:cNvCxnSpPr>
          <p:nvPr/>
        </p:nvCxnSpPr>
        <p:spPr>
          <a:xfrm flipH="1" flipV="1">
            <a:off x="5337754" y="3152910"/>
            <a:ext cx="4955062" cy="7353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6" idx="2"/>
          </p:cNvCxnSpPr>
          <p:nvPr/>
        </p:nvCxnSpPr>
        <p:spPr>
          <a:xfrm flipH="1">
            <a:off x="5693673" y="2525860"/>
            <a:ext cx="1514140" cy="18808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4" idx="2"/>
          </p:cNvCxnSpPr>
          <p:nvPr/>
        </p:nvCxnSpPr>
        <p:spPr>
          <a:xfrm flipH="1">
            <a:off x="5429250" y="2105023"/>
            <a:ext cx="1816444" cy="48777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3" idx="2"/>
          </p:cNvCxnSpPr>
          <p:nvPr/>
        </p:nvCxnSpPr>
        <p:spPr>
          <a:xfrm flipH="1">
            <a:off x="5429251" y="1581920"/>
            <a:ext cx="2079177" cy="90558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stCxn id="9" idx="3"/>
          </p:cNvCxnSpPr>
          <p:nvPr/>
        </p:nvCxnSpPr>
        <p:spPr>
          <a:xfrm flipH="1">
            <a:off x="5527143" y="1436564"/>
            <a:ext cx="3389121" cy="147274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8" idx="3"/>
          </p:cNvCxnSpPr>
          <p:nvPr/>
        </p:nvCxnSpPr>
        <p:spPr>
          <a:xfrm flipH="1">
            <a:off x="5562601" y="859917"/>
            <a:ext cx="3366831" cy="189879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7" idx="3"/>
          </p:cNvCxnSpPr>
          <p:nvPr/>
        </p:nvCxnSpPr>
        <p:spPr>
          <a:xfrm flipH="1">
            <a:off x="5137339" y="1084769"/>
            <a:ext cx="3347250" cy="195571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Oval 36"/>
          <p:cNvSpPr/>
          <p:nvPr/>
        </p:nvSpPr>
        <p:spPr>
          <a:xfrm>
            <a:off x="721461" y="-2388555"/>
            <a:ext cx="224852" cy="224852"/>
          </a:xfrm>
          <a:prstGeom prst="ellipse">
            <a:avLst/>
          </a:prstGeom>
          <a:solidFill>
            <a:srgbClr val="FF0000"/>
          </a:solidFill>
          <a:ln>
            <a:solidFill>
              <a:schemeClr val="tx2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38" name="Straight Connector 37"/>
          <p:cNvCxnSpPr>
            <a:stCxn id="37" idx="5"/>
          </p:cNvCxnSpPr>
          <p:nvPr/>
        </p:nvCxnSpPr>
        <p:spPr>
          <a:xfrm>
            <a:off x="913385" y="-2196632"/>
            <a:ext cx="1996081" cy="501576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Oval 38"/>
          <p:cNvSpPr/>
          <p:nvPr/>
        </p:nvSpPr>
        <p:spPr>
          <a:xfrm>
            <a:off x="9344177" y="-760757"/>
            <a:ext cx="224852" cy="22485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40" name="Straight Connector 39"/>
          <p:cNvCxnSpPr>
            <a:stCxn id="39" idx="3"/>
          </p:cNvCxnSpPr>
          <p:nvPr/>
        </p:nvCxnSpPr>
        <p:spPr>
          <a:xfrm flipH="1">
            <a:off x="5429250" y="-568834"/>
            <a:ext cx="3947856" cy="305634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Oval 40"/>
          <p:cNvSpPr/>
          <p:nvPr/>
        </p:nvSpPr>
        <p:spPr>
          <a:xfrm>
            <a:off x="9791746" y="725522"/>
            <a:ext cx="224852" cy="22485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42" name="Straight Connector 41"/>
          <p:cNvCxnSpPr/>
          <p:nvPr/>
        </p:nvCxnSpPr>
        <p:spPr>
          <a:xfrm flipH="1">
            <a:off x="5693673" y="892845"/>
            <a:ext cx="4099088" cy="181493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Oval 42"/>
          <p:cNvSpPr/>
          <p:nvPr/>
        </p:nvSpPr>
        <p:spPr>
          <a:xfrm>
            <a:off x="4048609" y="8421974"/>
            <a:ext cx="224852" cy="22485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44" name="Oval 43"/>
          <p:cNvSpPr/>
          <p:nvPr/>
        </p:nvSpPr>
        <p:spPr>
          <a:xfrm>
            <a:off x="4289998" y="8534400"/>
            <a:ext cx="224852" cy="22485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45" name="Oval 44"/>
          <p:cNvSpPr/>
          <p:nvPr/>
        </p:nvSpPr>
        <p:spPr>
          <a:xfrm>
            <a:off x="4573696" y="7697756"/>
            <a:ext cx="224852" cy="22485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46" name="Oval 45"/>
          <p:cNvSpPr/>
          <p:nvPr/>
        </p:nvSpPr>
        <p:spPr>
          <a:xfrm>
            <a:off x="3697396" y="8759252"/>
            <a:ext cx="224852" cy="22485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47" name="Oval 46"/>
          <p:cNvSpPr/>
          <p:nvPr/>
        </p:nvSpPr>
        <p:spPr>
          <a:xfrm>
            <a:off x="5087691" y="6823339"/>
            <a:ext cx="224852" cy="22485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48" name="Straight Connector 47"/>
          <p:cNvCxnSpPr>
            <a:stCxn id="45" idx="0"/>
          </p:cNvCxnSpPr>
          <p:nvPr/>
        </p:nvCxnSpPr>
        <p:spPr>
          <a:xfrm flipH="1" flipV="1">
            <a:off x="4402424" y="3887090"/>
            <a:ext cx="283698" cy="381066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flipV="1">
            <a:off x="4175155" y="3810000"/>
            <a:ext cx="15080" cy="461197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44" idx="0"/>
          </p:cNvCxnSpPr>
          <p:nvPr/>
        </p:nvCxnSpPr>
        <p:spPr>
          <a:xfrm flipH="1" flipV="1">
            <a:off x="4273462" y="3668550"/>
            <a:ext cx="128963" cy="486585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 flipV="1">
            <a:off x="3759463" y="3622472"/>
            <a:ext cx="26820" cy="513579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/>
          <p:cNvCxnSpPr>
            <a:stCxn id="47" idx="0"/>
          </p:cNvCxnSpPr>
          <p:nvPr/>
        </p:nvCxnSpPr>
        <p:spPr>
          <a:xfrm flipH="1" flipV="1">
            <a:off x="4695735" y="3602361"/>
            <a:ext cx="504382" cy="322097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Oval 52"/>
          <p:cNvSpPr/>
          <p:nvPr/>
        </p:nvSpPr>
        <p:spPr>
          <a:xfrm>
            <a:off x="5450174" y="7048191"/>
            <a:ext cx="224852" cy="22485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54" name="Straight Connector 53"/>
          <p:cNvCxnSpPr>
            <a:stCxn id="53" idx="0"/>
          </p:cNvCxnSpPr>
          <p:nvPr/>
        </p:nvCxnSpPr>
        <p:spPr>
          <a:xfrm flipH="1" flipV="1">
            <a:off x="5054488" y="3953469"/>
            <a:ext cx="508112" cy="309472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5" name="Picture 5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8340" y="2445437"/>
            <a:ext cx="3377309" cy="1805878"/>
          </a:xfrm>
          <a:prstGeom prst="rect">
            <a:avLst/>
          </a:prstGeom>
          <a:ln w="38100" cap="sq">
            <a:solidFill>
              <a:srgbClr val="10294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6" name="Slide Number Placeholder 5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096AD2-D1B6-4083-BE8B-68BA89872E41}" type="slidenum">
              <a:rPr lang="da-DK" smtClean="0"/>
              <a:t>8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674014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8096" y="2084831"/>
            <a:ext cx="7290055" cy="4425025"/>
          </a:xfrm>
        </p:spPr>
        <p:txBody>
          <a:bodyPr>
            <a:normAutofit/>
          </a:bodyPr>
          <a:lstStyle/>
          <a:p>
            <a:r>
              <a:rPr lang="da-DK" sz="1600" dirty="0"/>
              <a:t>Mogens Schou, Partner </a:t>
            </a:r>
            <a:r>
              <a:rPr lang="da-DK" sz="1600" dirty="0" err="1"/>
              <a:t>Aquamind</a:t>
            </a:r>
            <a:r>
              <a:rPr lang="da-DK" sz="1600" dirty="0"/>
              <a:t>, 30+ års erfaring som rådgiver;</a:t>
            </a:r>
            <a:br>
              <a:rPr lang="da-DK" sz="1600" dirty="0"/>
            </a:br>
            <a:r>
              <a:rPr lang="da-DK" sz="1600" dirty="0"/>
              <a:t>	”</a:t>
            </a:r>
            <a:r>
              <a:rPr lang="da-DK" sz="1600" i="1" dirty="0"/>
              <a:t>Det er bestemt en god idé, og jeg ser muligheder i projektet”.</a:t>
            </a:r>
            <a:br>
              <a:rPr lang="da-DK" sz="1600" i="1" dirty="0"/>
            </a:br>
            <a:endParaRPr lang="da-DK" sz="1600" dirty="0" smtClean="0"/>
          </a:p>
          <a:p>
            <a:r>
              <a:rPr lang="da-DK" sz="1600" dirty="0"/>
              <a:t>Lars Gammelgaard, Dansk Fiskeriforening</a:t>
            </a:r>
            <a:br>
              <a:rPr lang="da-DK" sz="1600" dirty="0"/>
            </a:br>
            <a:r>
              <a:rPr lang="da-DK" sz="1600" dirty="0"/>
              <a:t>	”</a:t>
            </a:r>
            <a:r>
              <a:rPr lang="da-DK" sz="1600" i="1" dirty="0"/>
              <a:t>Der er et kæmpe potentiale, da flere fiskere i dag bare sejler 	efter hjemhavnen, uden at tænke videre over det</a:t>
            </a:r>
            <a:r>
              <a:rPr lang="da-DK" sz="1600" i="1" dirty="0" smtClean="0"/>
              <a:t>”.</a:t>
            </a:r>
          </a:p>
          <a:p>
            <a:endParaRPr lang="da-DK" sz="1600" i="1" dirty="0" smtClean="0"/>
          </a:p>
          <a:p>
            <a:r>
              <a:rPr lang="da-DK" sz="1600" dirty="0"/>
              <a:t>Jan Hansen, Formand Hanstholm Fiskeriforening</a:t>
            </a:r>
            <a:br>
              <a:rPr lang="da-DK" sz="1600" dirty="0"/>
            </a:br>
            <a:r>
              <a:rPr lang="da-DK" sz="1600" dirty="0"/>
              <a:t>	</a:t>
            </a:r>
            <a:r>
              <a:rPr lang="da-DK" sz="1600" i="1" dirty="0"/>
              <a:t>”Der er selvfølgelig nogle udfordringer, men det bliver 	spændende at følge”</a:t>
            </a:r>
          </a:p>
          <a:p>
            <a:endParaRPr lang="da-DK" sz="1600" i="1" dirty="0"/>
          </a:p>
          <a:p>
            <a:r>
              <a:rPr lang="da-DK" sz="1600" dirty="0"/>
              <a:t> Bjørn Sibbern, Direktør NASDAQ-OMX Copenhagen</a:t>
            </a:r>
            <a:br>
              <a:rPr lang="da-DK" sz="1600" dirty="0"/>
            </a:br>
            <a:r>
              <a:rPr lang="da-DK" sz="1600" dirty="0"/>
              <a:t>	</a:t>
            </a:r>
            <a:r>
              <a:rPr lang="da-DK" sz="1600" i="1" dirty="0"/>
              <a:t>”Der er et enormt potentiale i en live handelsplatform 	indenfor netop fiskebranchen</a:t>
            </a:r>
            <a:r>
              <a:rPr lang="da-DK" sz="1600" i="1" dirty="0" smtClean="0"/>
              <a:t>”</a:t>
            </a:r>
            <a:endParaRPr lang="da-DK" sz="1600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768096" y="34226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a-DK" b="1" dirty="0" smtClean="0"/>
              <a:t>interessen er </a:t>
            </a:r>
            <a:r>
              <a:rPr lang="da-DK" b="1" dirty="0" smtClean="0"/>
              <a:t>der.</a:t>
            </a:r>
            <a:endParaRPr lang="da-DK" sz="2000" b="1" dirty="0"/>
          </a:p>
        </p:txBody>
      </p:sp>
    </p:spTree>
    <p:extLst>
      <p:ext uri="{BB962C8B-B14F-4D97-AF65-F5344CB8AC3E}">
        <p14:creationId xmlns:p14="http://schemas.microsoft.com/office/powerpoint/2010/main" val="2588019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Rasmus">
      <a:dk1>
        <a:srgbClr val="0F2539"/>
      </a:dk1>
      <a:lt1>
        <a:srgbClr val="FFFFFF"/>
      </a:lt1>
      <a:dk2>
        <a:srgbClr val="44546A"/>
      </a:dk2>
      <a:lt2>
        <a:srgbClr val="FFFFFF"/>
      </a:lt2>
      <a:accent1>
        <a:srgbClr val="0F2539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3">
      <a:majorFont>
        <a:latin typeface="Microsoft New Tai Lue"/>
        <a:ea typeface=""/>
        <a:cs typeface=""/>
      </a:majorFont>
      <a:minorFont>
        <a:latin typeface="Microsoft New Tai Lue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1525</TotalTime>
  <Words>819</Words>
  <Application>Microsoft Office PowerPoint</Application>
  <PresentationFormat>On-screen Show (4:3)</PresentationFormat>
  <Paragraphs>323</Paragraphs>
  <Slides>30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5" baseType="lpstr">
      <vt:lpstr>Arial</vt:lpstr>
      <vt:lpstr>Calibri</vt:lpstr>
      <vt:lpstr>Microsoft New Tai Lue</vt:lpstr>
      <vt:lpstr>Microsoft Sans Serif</vt:lpstr>
      <vt:lpstr>Office Theme</vt:lpstr>
      <vt:lpstr>PowerPoint Presentation</vt:lpstr>
      <vt:lpstr>agenda.</vt:lpstr>
      <vt:lpstr>holdet bag.</vt:lpstr>
      <vt:lpstr>problemet.</vt:lpstr>
      <vt:lpstr>macellum.dk minimum viable product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produkt (ver. 1). informationsplatform</vt:lpstr>
      <vt:lpstr>produkt (ver. 2). handels- og auktionsplatform</vt:lpstr>
      <vt:lpstr>road-map (trin 1).</vt:lpstr>
      <vt:lpstr>road-map (trin 2).</vt:lpstr>
      <vt:lpstr>road-map (trin 3)</vt:lpstr>
      <vt:lpstr>markedsstørrelse.</vt:lpstr>
      <vt:lpstr>konkurrenter.</vt:lpstr>
      <vt:lpstr>beskyttelse.</vt:lpstr>
      <vt:lpstr>risiko analyse.</vt:lpstr>
      <vt:lpstr>hvor er vi nu?</vt:lpstr>
      <vt:lpstr>hvor vil vi hen?</vt:lpstr>
      <vt:lpstr>hvor er vi i om 2 år?</vt:lpstr>
      <vt:lpstr>PowerPoint Presentation</vt:lpstr>
      <vt:lpstr>kortsigtet.</vt:lpstr>
      <vt:lpstr>omsætning.</vt:lpstr>
      <vt:lpstr>udvikling og drift.</vt:lpstr>
      <vt:lpstr>samlet.</vt:lpstr>
      <vt:lpstr>bestyrelse.</vt:lpstr>
      <vt:lpstr>advisory board.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Rasmus Lundsgaard Christensen</dc:creator>
  <cp:lastModifiedBy>Rasmus Lundsgaard Christensen</cp:lastModifiedBy>
  <cp:revision>55</cp:revision>
  <dcterms:created xsi:type="dcterms:W3CDTF">2015-03-21T08:33:06Z</dcterms:created>
  <dcterms:modified xsi:type="dcterms:W3CDTF">2015-04-17T10:24:19Z</dcterms:modified>
</cp:coreProperties>
</file>